
<file path=[Content_Types].xml><?xml version="1.0" encoding="utf-8"?>
<Types xmlns="http://schemas.openxmlformats.org/package/2006/content-types">
  <Default Extension="png" ContentType="image/png"/>
  <Default Extension="tmp"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02" r:id="rId21"/>
    <p:sldId id="275" r:id="rId22"/>
    <p:sldId id="276" r:id="rId23"/>
    <p:sldId id="308" r:id="rId24"/>
    <p:sldId id="277" r:id="rId25"/>
    <p:sldId id="278" r:id="rId26"/>
    <p:sldId id="307" r:id="rId27"/>
    <p:sldId id="280" r:id="rId28"/>
    <p:sldId id="281" r:id="rId29"/>
    <p:sldId id="282" r:id="rId30"/>
    <p:sldId id="283" r:id="rId31"/>
    <p:sldId id="292" r:id="rId32"/>
    <p:sldId id="284" r:id="rId33"/>
    <p:sldId id="309" r:id="rId34"/>
    <p:sldId id="285" r:id="rId35"/>
    <p:sldId id="293" r:id="rId36"/>
    <p:sldId id="286" r:id="rId37"/>
    <p:sldId id="287" r:id="rId38"/>
    <p:sldId id="289" r:id="rId39"/>
    <p:sldId id="295" r:id="rId40"/>
    <p:sldId id="296" r:id="rId41"/>
    <p:sldId id="313" r:id="rId42"/>
    <p:sldId id="314" r:id="rId43"/>
    <p:sldId id="297" r:id="rId44"/>
    <p:sldId id="310" r:id="rId45"/>
    <p:sldId id="311" r:id="rId46"/>
    <p:sldId id="298" r:id="rId47"/>
    <p:sldId id="299" r:id="rId48"/>
    <p:sldId id="300" r:id="rId49"/>
    <p:sldId id="301" r:id="rId50"/>
    <p:sldId id="303" r:id="rId51"/>
    <p:sldId id="304" r:id="rId52"/>
    <p:sldId id="305" r:id="rId53"/>
    <p:sldId id="306" r:id="rId54"/>
    <p:sldId id="312" r:id="rId55"/>
    <p:sldId id="290" r:id="rId56"/>
    <p:sldId id="288" r:id="rId57"/>
    <p:sldId id="315"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thin crz" initials="jc" lastIdx="11" clrIdx="0">
    <p:extLst>
      <p:ext uri="{19B8F6BF-5375-455C-9EA6-DF929625EA0E}">
        <p15:presenceInfo xmlns:p15="http://schemas.microsoft.com/office/powerpoint/2012/main" userId="5299fc6e11ccc109" providerId="Windows Live"/>
      </p:ext>
    </p:extLst>
  </p:cmAuthor>
  <p:cmAuthor id="2" name="dd" initials="d" lastIdx="5" clrIdx="1">
    <p:extLst>
      <p:ext uri="{19B8F6BF-5375-455C-9EA6-DF929625EA0E}">
        <p15:presenceInfo xmlns:p15="http://schemas.microsoft.com/office/powerpoint/2012/main" userId="d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p:cViewPr varScale="1">
        <p:scale>
          <a:sx n="78" d="100"/>
          <a:sy n="78" d="100"/>
        </p:scale>
        <p:origin x="77"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11T11:37:27.282" idx="1">
    <p:pos x="10" y="10"/>
    <p:text/>
    <p:extLst>
      <p:ext uri="{C676402C-5697-4E1C-873F-D02D1690AC5C}">
        <p15:threadingInfo xmlns:p15="http://schemas.microsoft.com/office/powerpoint/2012/main" timeZoneBias="-330"/>
      </p:ext>
    </p:extLst>
  </p:cm>
  <p:cm authorId="1" dt="2018-03-11T11:41:42.490" idx="2">
    <p:pos x="10" y="146"/>
    <p:text>its normal,ordinary to heAR about a power supply,then whats excited in building an power supply</p:text>
    <p:extLst>
      <p:ext uri="{C676402C-5697-4E1C-873F-D02D1690AC5C}">
        <p15:threadingInfo xmlns:p15="http://schemas.microsoft.com/office/powerpoint/2012/main" timeZoneBias="-330">
          <p15:parentCm authorId="1" idx="1"/>
        </p15:threadingInfo>
      </p:ext>
    </p:extLst>
  </p:cm>
  <p:cm authorId="1" dt="2018-03-11T11:42:26.659" idx="3">
    <p:pos x="146" y="146"/>
    <p:text/>
    <p:extLst>
      <p:ext uri="{C676402C-5697-4E1C-873F-D02D1690AC5C}">
        <p15:threadingInfo xmlns:p15="http://schemas.microsoft.com/office/powerpoint/2012/main" timeZoneBias="-33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8-03-19T02:44:22.750" idx="4">
    <p:pos x="2627" y="1575"/>
    <p:text>The main objective of the compensation network is to supply good
line, load regulation and also dynamic response. These objectives are
most effectively achieved by providing high gain at low frequencies for
good DC regulation, and high bandwidth for good transient response. For
a stable system, phase margins of 45º to 60º are considered to be safe
values that yield well-damped transient load responses.</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11T11:46:45.969" idx="4">
    <p:pos x="10" y="10"/>
    <p:text>its all started with the idea of electric propulsion system,at first let we learn about what"s a propulsion system?</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3-11T12:01:28.238" idx="5">
    <p:pos x="5306" y="1535"/>
    <p:text>Thrust is usually generated through some application of   
 Newton's  third law of action and reaction</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3-11T13:01:26.285" idx="6">
    <p:pos x="2969" y="1686"/>
    <p:text>electric proplusion would be ideal for long term space shuttle, but almost completely ineffective for reaching escape velocity of a planetary body. And on the flip side, that chemical engines would be suitable for reaching escape velocity, but inefficient for long term space travel due to the amount of fuel consumed by the thrusters.</p:text>
    <p:extLst>
      <p:ext uri="{C676402C-5697-4E1C-873F-D02D1690AC5C}">
        <p15:threadingInfo xmlns:p15="http://schemas.microsoft.com/office/powerpoint/2012/main" timeZoneBias="-330"/>
      </p:ext>
    </p:extLst>
  </p:cm>
  <p:cm authorId="1" dt="2018-03-11T18:29:51.680" idx="8">
    <p:pos x="2452" y="3500"/>
    <p:text>it is the total impulse (or change in momentum) delivered per unit of propellant consumed and is dimensionally equivalent to the generated thrust divided by the propellant mass flow rate or weight flow rate.</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3-11T13:18:38.109" idx="7">
    <p:pos x="3405" y="1625"/>
    <p:text>this shows that by implementing electric propulsion system in a satelite we can replace the mass of propellant with the amout of working parts in the satelite.</p:text>
    <p:extLst>
      <p:ext uri="{C676402C-5697-4E1C-873F-D02D1690AC5C}">
        <p15:threadingInfo xmlns:p15="http://schemas.microsoft.com/office/powerpoint/2012/main"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3-12T20:03:29.529" idx="10">
    <p:pos x="10" y="10"/>
    <p:text>The major factors that determine the optimum choice of topology are:
1. Is transformer isolation needed from input to output?
2. How much input voltage appears across the primary winding of the transformer
or inductor?
3. What is the peak current through the power switches?
4. What is the maximum operating voltage across the power switches?</p:text>
    <p:extLst>
      <p:ext uri="{C676402C-5697-4E1C-873F-D02D1690AC5C}">
        <p15:threadingInfo xmlns:p15="http://schemas.microsoft.com/office/powerpoint/2012/main"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3-12T22:00:41.013" idx="11">
    <p:pos x="10" y="10"/>
    <p:text>pulse-to-pulse overcurrent protection.
guarantees a maximum safe power switch current. A Current sensing element (resistor or current transformer) is placed in series with The power switch(es). It views the instantaneous current ﬂowing through the Power switch and will instantly cut-off the power switch if a pre-set instantaneous Current limit is exceeded. This circuit must be very fast and will protect the Power switch from all forms of instantaneous over-currents including core saturation.
It is not a form of current-mode control since this protection limit is ﬁxed and not inﬂuenced by external parameters.</p:text>
    <p:extLst>
      <p:ext uri="{C676402C-5697-4E1C-873F-D02D1690AC5C}">
        <p15:threadingInfo xmlns:p15="http://schemas.microsoft.com/office/powerpoint/2012/main" timeZoneBias="-33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8-03-18T02:47:23.550" idx="2">
    <p:pos x="4136" y="698"/>
    <p:text>The magnetic flux created by the primary current lp is balanced by a complementary flux produced by driving a current through the secondary windings. A hall device and associated electronic circuit are used to generate the secondary (compensating) current that is an exact representation of the primary current.</p:text>
    <p:extLst>
      <p:ext uri="{C676402C-5697-4E1C-873F-D02D1690AC5C}">
        <p15:threadingInfo xmlns:p15="http://schemas.microsoft.com/office/powerpoint/2012/main" timeZoneBias="-33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8-03-18T11:01:36.340" idx="3">
    <p:pos x="3212" y="927"/>
    <p:text>The Hall effect is the production of a voltage difference (the Hall voltage) across an electrical conductor, transverse to an electric current in the conductor and to an applied magnetic field perpendicular to the current.</p:text>
    <p:extLst mod="1">
      <p:ext uri="{C676402C-5697-4E1C-873F-D02D1690AC5C}">
        <p15:threadingInfo xmlns:p15="http://schemas.microsoft.com/office/powerpoint/2012/main" timeZoneBias="-330"/>
      </p:ext>
    </p:extLst>
  </p:cm>
  <p:cm authorId="2" dt="2018-03-19T02:50:19.561" idx="5">
    <p:pos x="3497" y="921"/>
    <p:text>When a current-carrying conductor is placed into a magnetic field, a voltage will be generated perpendicular to both the current and the field.  When a perpendicular magnetic field is present. A Lorentz force is exerted on the electron. Due to which Electron moves in perpendicular direction to both current and Magnetic Field. And develop a Potential difference across the conductor or semiconductor.</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C1F6F5-AC93-4227-A3B6-18191E788BDA}" type="doc">
      <dgm:prSet loTypeId="urn:microsoft.com/office/officeart/2008/layout/AlternatingHexagons" loCatId="list" qsTypeId="urn:microsoft.com/office/officeart/2005/8/quickstyle/simple5" qsCatId="simple" csTypeId="urn:microsoft.com/office/officeart/2005/8/colors/accent1_2" csCatId="accent1" phldr="1"/>
      <dgm:spPr/>
      <dgm:t>
        <a:bodyPr/>
        <a:lstStyle/>
        <a:p>
          <a:endParaRPr lang="en-US"/>
        </a:p>
      </dgm:t>
    </dgm:pt>
    <dgm:pt modelId="{5F4C78F8-1493-44E7-AE7D-74347D72AD16}">
      <dgm:prSet/>
      <dgm:spPr/>
      <dgm:t>
        <a:bodyPr/>
        <a:lstStyle/>
        <a:p>
          <a:pPr rtl="0"/>
          <a:r>
            <a:rPr lang="en-IN" b="1" dirty="0">
              <a:solidFill>
                <a:schemeClr val="bg1"/>
              </a:solidFill>
            </a:rPr>
            <a:t>CLASSIFICATION</a:t>
          </a:r>
          <a:endParaRPr lang="en-IN" dirty="0">
            <a:solidFill>
              <a:schemeClr val="bg1"/>
            </a:solidFill>
          </a:endParaRPr>
        </a:p>
      </dgm:t>
    </dgm:pt>
    <dgm:pt modelId="{B56C52A4-5D1F-4AEC-B73F-D471EE72908A}" type="parTrans" cxnId="{5C6C850C-1785-4BC5-A740-19FEDFD22B3E}">
      <dgm:prSet/>
      <dgm:spPr/>
      <dgm:t>
        <a:bodyPr/>
        <a:lstStyle/>
        <a:p>
          <a:endParaRPr lang="en-US"/>
        </a:p>
      </dgm:t>
    </dgm:pt>
    <dgm:pt modelId="{964632D8-FE3D-46A8-8291-7D65FB6B9263}" type="sibTrans" cxnId="{5C6C850C-1785-4BC5-A740-19FEDFD22B3E}">
      <dgm:prSet custT="1"/>
      <dgm:spPr/>
      <dgm:t>
        <a:bodyPr/>
        <a:lstStyle/>
        <a:p>
          <a:pPr algn="l" rtl="0"/>
          <a:r>
            <a:rPr lang="en-IN" sz="1400" b="1" u="sng" dirty="0">
              <a:solidFill>
                <a:schemeClr val="bg1"/>
              </a:solidFill>
            </a:rPr>
            <a:t>ION AND PLASMA DRIVES</a:t>
          </a:r>
        </a:p>
        <a:p>
          <a:pPr algn="l" rtl="0"/>
          <a:r>
            <a:rPr lang="en-IN" sz="1400" dirty="0"/>
            <a:t>• ELECTROSTATIC</a:t>
          </a:r>
        </a:p>
        <a:p>
          <a:pPr algn="l" rtl="0"/>
          <a:r>
            <a:rPr lang="en-IN" sz="1400" dirty="0"/>
            <a:t>• ELECTRO</a:t>
          </a:r>
        </a:p>
        <a:p>
          <a:pPr algn="l" rtl="0"/>
          <a:r>
            <a:rPr lang="en-IN" sz="1400" dirty="0"/>
            <a:t>   THERMAL</a:t>
          </a:r>
        </a:p>
        <a:p>
          <a:pPr algn="l" rtl="0"/>
          <a:r>
            <a:rPr lang="en-IN" sz="1400" dirty="0"/>
            <a:t>• </a:t>
          </a:r>
          <a:r>
            <a:rPr lang="en-IN" sz="1400" b="1" i="0" u="sng" dirty="0"/>
            <a:t>ELECTRO </a:t>
          </a:r>
        </a:p>
        <a:p>
          <a:pPr algn="l" rtl="0"/>
          <a:r>
            <a:rPr lang="en-IN" sz="1400" b="1" i="0" u="none" dirty="0"/>
            <a:t>   </a:t>
          </a:r>
          <a:r>
            <a:rPr lang="en-IN" sz="1400" b="1" i="0" u="sng" dirty="0"/>
            <a:t>MAGNETIC</a:t>
          </a:r>
        </a:p>
        <a:p>
          <a:pPr algn="ctr"/>
          <a:endParaRPr lang="en-US" sz="1200" dirty="0"/>
        </a:p>
      </dgm:t>
    </dgm:pt>
    <dgm:pt modelId="{EF79058F-C7C1-4A02-A1F0-A0F206F2C791}">
      <dgm:prSet/>
      <dgm:spPr/>
      <dgm:t>
        <a:bodyPr/>
        <a:lstStyle/>
        <a:p>
          <a:pPr rtl="0"/>
          <a:endParaRPr lang="en-IN" dirty="0"/>
        </a:p>
      </dgm:t>
    </dgm:pt>
    <dgm:pt modelId="{7BF54573-B7E8-4605-8D38-43E89490E537}" type="parTrans" cxnId="{65AB2059-2EAD-4768-90CD-1E8D9F458FE8}">
      <dgm:prSet/>
      <dgm:spPr/>
      <dgm:t>
        <a:bodyPr/>
        <a:lstStyle/>
        <a:p>
          <a:endParaRPr lang="en-US"/>
        </a:p>
      </dgm:t>
    </dgm:pt>
    <dgm:pt modelId="{4DA27D01-63E8-43C9-B40D-952B023B9491}" type="sibTrans" cxnId="{65AB2059-2EAD-4768-90CD-1E8D9F458FE8}">
      <dgm:prSet/>
      <dgm:spPr/>
      <dgm:t>
        <a:bodyPr/>
        <a:lstStyle/>
        <a:p>
          <a:endParaRPr lang="en-US"/>
        </a:p>
      </dgm:t>
    </dgm:pt>
    <dgm:pt modelId="{42285B5C-5226-40C6-8680-E7C9D8316A4F}">
      <dgm:prSet/>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IN" b="1" dirty="0"/>
            <a:t>STEADY</a:t>
          </a:r>
        </a:p>
        <a:p>
          <a:pPr marL="0" marR="0" indent="0" defTabSz="914400" rtl="0" eaLnBrk="1" fontAlgn="auto" latinLnBrk="0" hangingPunct="1">
            <a:lnSpc>
              <a:spcPct val="100000"/>
            </a:lnSpc>
            <a:spcBef>
              <a:spcPts val="0"/>
            </a:spcBef>
            <a:spcAft>
              <a:spcPts val="0"/>
            </a:spcAft>
            <a:buClrTx/>
            <a:buSzTx/>
            <a:buFontTx/>
            <a:buNone/>
            <a:tabLst/>
            <a:defRPr/>
          </a:pPr>
          <a:r>
            <a:rPr lang="en-IN" b="1" dirty="0"/>
            <a:t>VS</a:t>
          </a:r>
        </a:p>
        <a:p>
          <a:pPr marL="0" marR="0" indent="0" defTabSz="914400" rtl="0" eaLnBrk="1" fontAlgn="auto" latinLnBrk="0" hangingPunct="1">
            <a:lnSpc>
              <a:spcPct val="100000"/>
            </a:lnSpc>
            <a:spcBef>
              <a:spcPts val="0"/>
            </a:spcBef>
            <a:spcAft>
              <a:spcPts val="0"/>
            </a:spcAft>
            <a:buClrTx/>
            <a:buSzTx/>
            <a:buFontTx/>
            <a:buNone/>
            <a:tabLst/>
            <a:defRPr/>
          </a:pPr>
          <a:r>
            <a:rPr lang="en-IN" b="1" dirty="0"/>
            <a:t>UNSTEADY</a:t>
          </a:r>
        </a:p>
        <a:p>
          <a:pPr defTabSz="755650" rtl="0">
            <a:lnSpc>
              <a:spcPct val="90000"/>
            </a:lnSpc>
            <a:spcBef>
              <a:spcPct val="0"/>
            </a:spcBef>
            <a:spcAft>
              <a:spcPct val="35000"/>
            </a:spcAft>
          </a:pPr>
          <a:endParaRPr lang="en-IN" dirty="0"/>
        </a:p>
      </dgm:t>
    </dgm:pt>
    <dgm:pt modelId="{577BD147-D6E7-496B-94E2-760DEA10664E}" type="parTrans" cxnId="{C2A0AE41-BFB5-4D34-82CC-1641E0C91E73}">
      <dgm:prSet/>
      <dgm:spPr/>
      <dgm:t>
        <a:bodyPr/>
        <a:lstStyle/>
        <a:p>
          <a:endParaRPr lang="en-US"/>
        </a:p>
      </dgm:t>
    </dgm:pt>
    <dgm:pt modelId="{4EA1D758-BABF-4C7D-8127-56676510AB92}" type="sibTrans" cxnId="{C2A0AE41-BFB5-4D34-82CC-1641E0C91E73}">
      <dgm:prSet/>
      <dgm:spPr/>
      <dgm:t>
        <a:bodyPr/>
        <a:lstStyle/>
        <a:p>
          <a:pPr algn="l" rtl="0"/>
          <a:r>
            <a:rPr lang="en-IN" b="1" u="sng" dirty="0">
              <a:solidFill>
                <a:schemeClr val="bg1"/>
              </a:solidFill>
            </a:rPr>
            <a:t>NON-ION DRIVES</a:t>
          </a:r>
        </a:p>
        <a:p>
          <a:pPr algn="l" rtl="0"/>
          <a:r>
            <a:rPr lang="en-IN" b="1" dirty="0"/>
            <a:t>• PHOTONIC</a:t>
          </a:r>
        </a:p>
        <a:p>
          <a:pPr algn="l" rtl="0"/>
          <a:r>
            <a:rPr lang="en-IN" b="1" dirty="0"/>
            <a:t>• ELECTRO </a:t>
          </a:r>
        </a:p>
        <a:p>
          <a:pPr algn="l" rtl="0"/>
          <a:r>
            <a:rPr lang="en-IN" b="1" dirty="0"/>
            <a:t>   DYNAMIC TETHER</a:t>
          </a:r>
        </a:p>
        <a:p>
          <a:pPr algn="l" rtl="0"/>
          <a:r>
            <a:rPr lang="en-IN" b="1" dirty="0"/>
            <a:t>• UN-</a:t>
          </a:r>
        </a:p>
        <a:p>
          <a:pPr algn="l" rtl="0"/>
          <a:r>
            <a:rPr lang="en-IN" b="1" dirty="0"/>
            <a:t>   CONVENTIONAL</a:t>
          </a:r>
        </a:p>
        <a:p>
          <a:pPr algn="ctr"/>
          <a:endParaRPr lang="en-US" dirty="0"/>
        </a:p>
      </dgm:t>
    </dgm:pt>
    <dgm:pt modelId="{65546E76-9E80-47AD-B6F3-130B36710ECB}" type="pres">
      <dgm:prSet presAssocID="{35C1F6F5-AC93-4227-A3B6-18191E788BDA}" presName="Name0" presStyleCnt="0">
        <dgm:presLayoutVars>
          <dgm:chMax/>
          <dgm:chPref/>
          <dgm:dir/>
          <dgm:animLvl val="lvl"/>
        </dgm:presLayoutVars>
      </dgm:prSet>
      <dgm:spPr/>
    </dgm:pt>
    <dgm:pt modelId="{C3471379-99B6-4EB0-998E-3730FDF23AAD}" type="pres">
      <dgm:prSet presAssocID="{5F4C78F8-1493-44E7-AE7D-74347D72AD16}" presName="composite" presStyleCnt="0"/>
      <dgm:spPr/>
    </dgm:pt>
    <dgm:pt modelId="{0F7207A6-9C55-42E0-BD9A-5DEB1A884122}" type="pres">
      <dgm:prSet presAssocID="{5F4C78F8-1493-44E7-AE7D-74347D72AD16}" presName="Parent1" presStyleLbl="node1" presStyleIdx="0" presStyleCnt="4" custScaleX="99223" custLinFactNeighborX="-1878" custLinFactNeighborY="-969">
        <dgm:presLayoutVars>
          <dgm:chMax val="1"/>
          <dgm:chPref val="1"/>
          <dgm:bulletEnabled val="1"/>
        </dgm:presLayoutVars>
      </dgm:prSet>
      <dgm:spPr/>
    </dgm:pt>
    <dgm:pt modelId="{6C11CC57-AB7A-47B6-AE93-313939F49111}" type="pres">
      <dgm:prSet presAssocID="{5F4C78F8-1493-44E7-AE7D-74347D72AD16}" presName="Childtext1" presStyleLbl="revTx" presStyleIdx="0" presStyleCnt="2">
        <dgm:presLayoutVars>
          <dgm:chMax val="0"/>
          <dgm:chPref val="0"/>
          <dgm:bulletEnabled val="1"/>
        </dgm:presLayoutVars>
      </dgm:prSet>
      <dgm:spPr/>
    </dgm:pt>
    <dgm:pt modelId="{52C949D8-C71D-48D1-BA33-CB10308848B9}" type="pres">
      <dgm:prSet presAssocID="{5F4C78F8-1493-44E7-AE7D-74347D72AD16}" presName="BalanceSpacing" presStyleCnt="0"/>
      <dgm:spPr/>
    </dgm:pt>
    <dgm:pt modelId="{52DF7A93-17CF-4D04-8B8A-C53048A5D085}" type="pres">
      <dgm:prSet presAssocID="{5F4C78F8-1493-44E7-AE7D-74347D72AD16}" presName="BalanceSpacing1" presStyleCnt="0"/>
      <dgm:spPr/>
    </dgm:pt>
    <dgm:pt modelId="{C1587BC9-AC5F-4511-A9F9-9C7A524D6881}" type="pres">
      <dgm:prSet presAssocID="{964632D8-FE3D-46A8-8291-7D65FB6B9263}" presName="Accent1Text" presStyleLbl="node1" presStyleIdx="1" presStyleCnt="4" custScaleX="100973" custScaleY="102796"/>
      <dgm:spPr/>
    </dgm:pt>
    <dgm:pt modelId="{86B9F2CA-9714-4CB8-A40C-B5B741A042A1}" type="pres">
      <dgm:prSet presAssocID="{964632D8-FE3D-46A8-8291-7D65FB6B9263}" presName="spaceBetweenRectangles" presStyleCnt="0"/>
      <dgm:spPr/>
    </dgm:pt>
    <dgm:pt modelId="{A1FFCE84-E542-4C24-BA87-57B463D62370}" type="pres">
      <dgm:prSet presAssocID="{42285B5C-5226-40C6-8680-E7C9D8316A4F}" presName="composite" presStyleCnt="0"/>
      <dgm:spPr/>
    </dgm:pt>
    <dgm:pt modelId="{94B2ADF9-FE42-4298-BD6C-B53877F98A22}" type="pres">
      <dgm:prSet presAssocID="{42285B5C-5226-40C6-8680-E7C9D8316A4F}" presName="Parent1" presStyleLbl="node1" presStyleIdx="2" presStyleCnt="4" custLinFactNeighborX="-983" custLinFactNeighborY="-2656">
        <dgm:presLayoutVars>
          <dgm:chMax val="1"/>
          <dgm:chPref val="1"/>
          <dgm:bulletEnabled val="1"/>
        </dgm:presLayoutVars>
      </dgm:prSet>
      <dgm:spPr/>
    </dgm:pt>
    <dgm:pt modelId="{DB3A2742-46A9-4946-83B3-64212973F12C}" type="pres">
      <dgm:prSet presAssocID="{42285B5C-5226-40C6-8680-E7C9D8316A4F}" presName="Childtext1" presStyleLbl="revTx" presStyleIdx="1" presStyleCnt="2">
        <dgm:presLayoutVars>
          <dgm:chMax val="0"/>
          <dgm:chPref val="0"/>
          <dgm:bulletEnabled val="1"/>
        </dgm:presLayoutVars>
      </dgm:prSet>
      <dgm:spPr/>
    </dgm:pt>
    <dgm:pt modelId="{60813C3C-35DB-4EED-9A34-127C718950CC}" type="pres">
      <dgm:prSet presAssocID="{42285B5C-5226-40C6-8680-E7C9D8316A4F}" presName="BalanceSpacing" presStyleCnt="0"/>
      <dgm:spPr/>
    </dgm:pt>
    <dgm:pt modelId="{DC859380-595A-46C0-B022-6CDCBA923445}" type="pres">
      <dgm:prSet presAssocID="{42285B5C-5226-40C6-8680-E7C9D8316A4F}" presName="BalanceSpacing1" presStyleCnt="0"/>
      <dgm:spPr/>
    </dgm:pt>
    <dgm:pt modelId="{A2401C39-E69E-49DF-AFDE-26F7C96E4281}" type="pres">
      <dgm:prSet presAssocID="{4EA1D758-BABF-4C7D-8127-56676510AB92}" presName="Accent1Text" presStyleLbl="node1" presStyleIdx="3" presStyleCnt="4" custScaleX="106197" custScaleY="103079" custLinFactNeighborX="-592" custLinFactNeighborY="-4122"/>
      <dgm:spPr/>
    </dgm:pt>
  </dgm:ptLst>
  <dgm:cxnLst>
    <dgm:cxn modelId="{5C6C850C-1785-4BC5-A740-19FEDFD22B3E}" srcId="{35C1F6F5-AC93-4227-A3B6-18191E788BDA}" destId="{5F4C78F8-1493-44E7-AE7D-74347D72AD16}" srcOrd="0" destOrd="0" parTransId="{B56C52A4-5D1F-4AEC-B73F-D471EE72908A}" sibTransId="{964632D8-FE3D-46A8-8291-7D65FB6B9263}"/>
    <dgm:cxn modelId="{EEA3AD3D-2F24-49AD-BC52-E2EB6B41F90A}" type="presOf" srcId="{EF79058F-C7C1-4A02-A1F0-A0F206F2C791}" destId="{6C11CC57-AB7A-47B6-AE93-313939F49111}" srcOrd="0" destOrd="0" presId="urn:microsoft.com/office/officeart/2008/layout/AlternatingHexagons"/>
    <dgm:cxn modelId="{A3447C5C-7CE6-4AD4-9558-E2771D1E692E}" type="presOf" srcId="{5F4C78F8-1493-44E7-AE7D-74347D72AD16}" destId="{0F7207A6-9C55-42E0-BD9A-5DEB1A884122}" srcOrd="0" destOrd="0" presId="urn:microsoft.com/office/officeart/2008/layout/AlternatingHexagons"/>
    <dgm:cxn modelId="{C2A0AE41-BFB5-4D34-82CC-1641E0C91E73}" srcId="{35C1F6F5-AC93-4227-A3B6-18191E788BDA}" destId="{42285B5C-5226-40C6-8680-E7C9D8316A4F}" srcOrd="1" destOrd="0" parTransId="{577BD147-D6E7-496B-94E2-760DEA10664E}" sibTransId="{4EA1D758-BABF-4C7D-8127-56676510AB92}"/>
    <dgm:cxn modelId="{9DB79356-58B5-4CEE-B5DC-314A97F79F50}" type="presOf" srcId="{964632D8-FE3D-46A8-8291-7D65FB6B9263}" destId="{C1587BC9-AC5F-4511-A9F9-9C7A524D6881}" srcOrd="0" destOrd="0" presId="urn:microsoft.com/office/officeart/2008/layout/AlternatingHexagons"/>
    <dgm:cxn modelId="{65AB2059-2EAD-4768-90CD-1E8D9F458FE8}" srcId="{5F4C78F8-1493-44E7-AE7D-74347D72AD16}" destId="{EF79058F-C7C1-4A02-A1F0-A0F206F2C791}" srcOrd="0" destOrd="0" parTransId="{7BF54573-B7E8-4605-8D38-43E89490E537}" sibTransId="{4DA27D01-63E8-43C9-B40D-952B023B9491}"/>
    <dgm:cxn modelId="{249ACE94-85A7-4A1A-B7E9-58A9726454C3}" type="presOf" srcId="{4EA1D758-BABF-4C7D-8127-56676510AB92}" destId="{A2401C39-E69E-49DF-AFDE-26F7C96E4281}" srcOrd="0" destOrd="0" presId="urn:microsoft.com/office/officeart/2008/layout/AlternatingHexagons"/>
    <dgm:cxn modelId="{C46CF6A2-6203-4710-9207-8A6F5E98DE84}" type="presOf" srcId="{42285B5C-5226-40C6-8680-E7C9D8316A4F}" destId="{94B2ADF9-FE42-4298-BD6C-B53877F98A22}" srcOrd="0" destOrd="0" presId="urn:microsoft.com/office/officeart/2008/layout/AlternatingHexagons"/>
    <dgm:cxn modelId="{45F5AEC5-A375-4F08-9E65-DA8628788B5E}" type="presOf" srcId="{35C1F6F5-AC93-4227-A3B6-18191E788BDA}" destId="{65546E76-9E80-47AD-B6F3-130B36710ECB}" srcOrd="0" destOrd="0" presId="urn:microsoft.com/office/officeart/2008/layout/AlternatingHexagons"/>
    <dgm:cxn modelId="{462F97BE-1A23-401D-A0A0-A67C7A5D6178}" type="presParOf" srcId="{65546E76-9E80-47AD-B6F3-130B36710ECB}" destId="{C3471379-99B6-4EB0-998E-3730FDF23AAD}" srcOrd="0" destOrd="0" presId="urn:microsoft.com/office/officeart/2008/layout/AlternatingHexagons"/>
    <dgm:cxn modelId="{8D74F22D-4C03-40D4-9E35-4DF5656A1A71}" type="presParOf" srcId="{C3471379-99B6-4EB0-998E-3730FDF23AAD}" destId="{0F7207A6-9C55-42E0-BD9A-5DEB1A884122}" srcOrd="0" destOrd="0" presId="urn:microsoft.com/office/officeart/2008/layout/AlternatingHexagons"/>
    <dgm:cxn modelId="{398DE85F-A55A-43E0-9A22-BC3AAF2FEF91}" type="presParOf" srcId="{C3471379-99B6-4EB0-998E-3730FDF23AAD}" destId="{6C11CC57-AB7A-47B6-AE93-313939F49111}" srcOrd="1" destOrd="0" presId="urn:microsoft.com/office/officeart/2008/layout/AlternatingHexagons"/>
    <dgm:cxn modelId="{DF0B1C0A-A2F2-46DC-9485-AC55622C82C1}" type="presParOf" srcId="{C3471379-99B6-4EB0-998E-3730FDF23AAD}" destId="{52C949D8-C71D-48D1-BA33-CB10308848B9}" srcOrd="2" destOrd="0" presId="urn:microsoft.com/office/officeart/2008/layout/AlternatingHexagons"/>
    <dgm:cxn modelId="{D2E61985-B963-44E0-8256-9B1191C55A22}" type="presParOf" srcId="{C3471379-99B6-4EB0-998E-3730FDF23AAD}" destId="{52DF7A93-17CF-4D04-8B8A-C53048A5D085}" srcOrd="3" destOrd="0" presId="urn:microsoft.com/office/officeart/2008/layout/AlternatingHexagons"/>
    <dgm:cxn modelId="{1E3D8494-5094-4A28-9468-0E09B151DE2E}" type="presParOf" srcId="{C3471379-99B6-4EB0-998E-3730FDF23AAD}" destId="{C1587BC9-AC5F-4511-A9F9-9C7A524D6881}" srcOrd="4" destOrd="0" presId="urn:microsoft.com/office/officeart/2008/layout/AlternatingHexagons"/>
    <dgm:cxn modelId="{776C2AD1-C330-464F-BB26-2808BEEA07B3}" type="presParOf" srcId="{65546E76-9E80-47AD-B6F3-130B36710ECB}" destId="{86B9F2CA-9714-4CB8-A40C-B5B741A042A1}" srcOrd="1" destOrd="0" presId="urn:microsoft.com/office/officeart/2008/layout/AlternatingHexagons"/>
    <dgm:cxn modelId="{92751533-89AB-4A49-9137-5D30CF7177E5}" type="presParOf" srcId="{65546E76-9E80-47AD-B6F3-130B36710ECB}" destId="{A1FFCE84-E542-4C24-BA87-57B463D62370}" srcOrd="2" destOrd="0" presId="urn:microsoft.com/office/officeart/2008/layout/AlternatingHexagons"/>
    <dgm:cxn modelId="{E11B31DE-723A-4B1B-9DAF-B5D38BE5B525}" type="presParOf" srcId="{A1FFCE84-E542-4C24-BA87-57B463D62370}" destId="{94B2ADF9-FE42-4298-BD6C-B53877F98A22}" srcOrd="0" destOrd="0" presId="urn:microsoft.com/office/officeart/2008/layout/AlternatingHexagons"/>
    <dgm:cxn modelId="{A7C38D4A-E52C-46D3-9156-23F319040F8C}" type="presParOf" srcId="{A1FFCE84-E542-4C24-BA87-57B463D62370}" destId="{DB3A2742-46A9-4946-83B3-64212973F12C}" srcOrd="1" destOrd="0" presId="urn:microsoft.com/office/officeart/2008/layout/AlternatingHexagons"/>
    <dgm:cxn modelId="{0A858CDD-AE80-4271-8E88-2A48AD0541BE}" type="presParOf" srcId="{A1FFCE84-E542-4C24-BA87-57B463D62370}" destId="{60813C3C-35DB-4EED-9A34-127C718950CC}" srcOrd="2" destOrd="0" presId="urn:microsoft.com/office/officeart/2008/layout/AlternatingHexagons"/>
    <dgm:cxn modelId="{3B1B0395-EE77-46EF-B662-80F4E38C32A8}" type="presParOf" srcId="{A1FFCE84-E542-4C24-BA87-57B463D62370}" destId="{DC859380-595A-46C0-B022-6CDCBA923445}" srcOrd="3" destOrd="0" presId="urn:microsoft.com/office/officeart/2008/layout/AlternatingHexagons"/>
    <dgm:cxn modelId="{A7FD09B5-868E-4EE2-84D9-01129FA554B0}" type="presParOf" srcId="{A1FFCE84-E542-4C24-BA87-57B463D62370}" destId="{A2401C39-E69E-49DF-AFDE-26F7C96E4281}"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207A6-9C55-42E0-BD9A-5DEB1A884122}">
      <dsp:nvSpPr>
        <dsp:cNvPr id="0" name=""/>
        <dsp:cNvSpPr/>
      </dsp:nvSpPr>
      <dsp:spPr>
        <a:xfrm rot="5400000">
          <a:off x="4111573" y="190395"/>
          <a:ext cx="2590656" cy="2236358"/>
        </a:xfrm>
        <a:prstGeom prst="hexagon">
          <a:avLst>
            <a:gd name="adj" fmla="val 25000"/>
            <a:gd name="vf" fmla="val 11547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IN" sz="1500" b="1" kern="1200" dirty="0">
              <a:solidFill>
                <a:schemeClr val="bg1"/>
              </a:solidFill>
            </a:rPr>
            <a:t>CLASSIFICATION</a:t>
          </a:r>
          <a:endParaRPr lang="en-IN" sz="1500" kern="1200" dirty="0">
            <a:solidFill>
              <a:schemeClr val="bg1"/>
            </a:solidFill>
          </a:endParaRPr>
        </a:p>
      </dsp:txBody>
      <dsp:txXfrm rot="-5400000">
        <a:off x="4635961" y="415497"/>
        <a:ext cx="1541880" cy="1786154"/>
      </dsp:txXfrm>
    </dsp:sp>
    <dsp:sp modelId="{6C11CC57-AB7A-47B6-AE93-313939F49111}">
      <dsp:nvSpPr>
        <dsp:cNvPr id="0" name=""/>
        <dsp:cNvSpPr/>
      </dsp:nvSpPr>
      <dsp:spPr>
        <a:xfrm>
          <a:off x="6644558" y="556481"/>
          <a:ext cx="2891172" cy="1554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endParaRPr lang="en-IN" sz="1500" kern="1200" dirty="0"/>
        </a:p>
      </dsp:txBody>
      <dsp:txXfrm>
        <a:off x="6644558" y="556481"/>
        <a:ext cx="2891172" cy="1554394"/>
      </dsp:txXfrm>
    </dsp:sp>
    <dsp:sp modelId="{C1587BC9-AC5F-4511-A9F9-9C7A524D6881}">
      <dsp:nvSpPr>
        <dsp:cNvPr id="0" name=""/>
        <dsp:cNvSpPr/>
      </dsp:nvSpPr>
      <dsp:spPr>
        <a:xfrm rot="5400000">
          <a:off x="1683502" y="195777"/>
          <a:ext cx="2663091" cy="2275801"/>
        </a:xfrm>
        <a:prstGeom prst="hexagon">
          <a:avLst>
            <a:gd name="adj" fmla="val 25000"/>
            <a:gd name="vf" fmla="val 11547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l" defTabSz="622300" rtl="0">
            <a:lnSpc>
              <a:spcPct val="90000"/>
            </a:lnSpc>
            <a:spcBef>
              <a:spcPct val="0"/>
            </a:spcBef>
            <a:spcAft>
              <a:spcPct val="35000"/>
            </a:spcAft>
            <a:buNone/>
          </a:pPr>
          <a:r>
            <a:rPr lang="en-IN" sz="1400" b="1" u="sng" kern="1200" dirty="0">
              <a:solidFill>
                <a:schemeClr val="bg1"/>
              </a:solidFill>
            </a:rPr>
            <a:t>ION AND PLASMA DRIVES</a:t>
          </a:r>
        </a:p>
        <a:p>
          <a:pPr marL="0" lvl="0" indent="0" algn="l" defTabSz="622300" rtl="0">
            <a:lnSpc>
              <a:spcPct val="90000"/>
            </a:lnSpc>
            <a:spcBef>
              <a:spcPct val="0"/>
            </a:spcBef>
            <a:spcAft>
              <a:spcPct val="35000"/>
            </a:spcAft>
            <a:buNone/>
          </a:pPr>
          <a:r>
            <a:rPr lang="en-IN" sz="1400" kern="1200" dirty="0"/>
            <a:t>• ELECTROSTATIC</a:t>
          </a:r>
        </a:p>
        <a:p>
          <a:pPr marL="0" lvl="0" indent="0" algn="l" defTabSz="622300" rtl="0">
            <a:lnSpc>
              <a:spcPct val="90000"/>
            </a:lnSpc>
            <a:spcBef>
              <a:spcPct val="0"/>
            </a:spcBef>
            <a:spcAft>
              <a:spcPct val="35000"/>
            </a:spcAft>
            <a:buNone/>
          </a:pPr>
          <a:r>
            <a:rPr lang="en-IN" sz="1400" kern="1200" dirty="0"/>
            <a:t>• ELECTRO</a:t>
          </a:r>
        </a:p>
        <a:p>
          <a:pPr marL="0" lvl="0" indent="0" algn="l" defTabSz="622300" rtl="0">
            <a:lnSpc>
              <a:spcPct val="90000"/>
            </a:lnSpc>
            <a:spcBef>
              <a:spcPct val="0"/>
            </a:spcBef>
            <a:spcAft>
              <a:spcPct val="35000"/>
            </a:spcAft>
            <a:buNone/>
          </a:pPr>
          <a:r>
            <a:rPr lang="en-IN" sz="1400" kern="1200" dirty="0"/>
            <a:t>   THERMAL</a:t>
          </a:r>
        </a:p>
        <a:p>
          <a:pPr marL="0" lvl="0" indent="0" algn="l" defTabSz="622300" rtl="0">
            <a:lnSpc>
              <a:spcPct val="90000"/>
            </a:lnSpc>
            <a:spcBef>
              <a:spcPct val="0"/>
            </a:spcBef>
            <a:spcAft>
              <a:spcPct val="35000"/>
            </a:spcAft>
            <a:buNone/>
          </a:pPr>
          <a:r>
            <a:rPr lang="en-IN" sz="1400" kern="1200" dirty="0"/>
            <a:t>• </a:t>
          </a:r>
          <a:r>
            <a:rPr lang="en-IN" sz="1400" b="1" i="0" u="sng" kern="1200" dirty="0"/>
            <a:t>ELECTRO </a:t>
          </a:r>
        </a:p>
        <a:p>
          <a:pPr marL="0" lvl="0" indent="0" algn="l" defTabSz="622300" rtl="0">
            <a:lnSpc>
              <a:spcPct val="90000"/>
            </a:lnSpc>
            <a:spcBef>
              <a:spcPct val="0"/>
            </a:spcBef>
            <a:spcAft>
              <a:spcPct val="35000"/>
            </a:spcAft>
            <a:buNone/>
          </a:pPr>
          <a:r>
            <a:rPr lang="en-IN" sz="1400" b="1" i="0" u="none" kern="1200" dirty="0"/>
            <a:t>   </a:t>
          </a:r>
          <a:r>
            <a:rPr lang="en-IN" sz="1400" b="1" i="0" u="sng" kern="1200" dirty="0"/>
            <a:t>MAGNETIC</a:t>
          </a:r>
        </a:p>
        <a:p>
          <a:pPr marL="0" lvl="0" indent="0" algn="ctr" defTabSz="622300">
            <a:lnSpc>
              <a:spcPct val="90000"/>
            </a:lnSpc>
            <a:spcBef>
              <a:spcPct val="0"/>
            </a:spcBef>
            <a:spcAft>
              <a:spcPct val="35000"/>
            </a:spcAft>
            <a:buNone/>
          </a:pPr>
          <a:endParaRPr lang="en-US" sz="1200" kern="1200" dirty="0"/>
        </a:p>
      </dsp:txBody>
      <dsp:txXfrm rot="-5400000">
        <a:off x="2228867" y="413706"/>
        <a:ext cx="1572361" cy="1839943"/>
      </dsp:txXfrm>
    </dsp:sp>
    <dsp:sp modelId="{94B2ADF9-FE42-4298-BD6C-B53877F98A22}">
      <dsp:nvSpPr>
        <dsp:cNvPr id="0" name=""/>
        <dsp:cNvSpPr/>
      </dsp:nvSpPr>
      <dsp:spPr>
        <a:xfrm rot="5400000">
          <a:off x="2909992" y="2412985"/>
          <a:ext cx="2590656" cy="2253871"/>
        </a:xfrm>
        <a:prstGeom prst="hexagon">
          <a:avLst>
            <a:gd name="adj" fmla="val 25000"/>
            <a:gd name="vf" fmla="val 11547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1500" b="1" kern="1200" dirty="0"/>
            <a:t>STEADY</a:t>
          </a:r>
        </a:p>
        <a:p>
          <a:pPr marL="0" marR="0" lvl="0" indent="0" algn="ctr" defTabSz="914400" rtl="0" eaLnBrk="1" fontAlgn="auto" latinLnBrk="0" hangingPunct="1">
            <a:lnSpc>
              <a:spcPct val="100000"/>
            </a:lnSpc>
            <a:spcBef>
              <a:spcPct val="0"/>
            </a:spcBef>
            <a:spcAft>
              <a:spcPts val="0"/>
            </a:spcAft>
            <a:buClrTx/>
            <a:buSzTx/>
            <a:buFontTx/>
            <a:buNone/>
            <a:tabLst/>
            <a:defRPr/>
          </a:pPr>
          <a:r>
            <a:rPr lang="en-IN" sz="1500" b="1" kern="1200" dirty="0"/>
            <a:t>VS</a:t>
          </a:r>
        </a:p>
        <a:p>
          <a:pPr marL="0" marR="0" lvl="0" indent="0" algn="ctr" defTabSz="914400" rtl="0" eaLnBrk="1" fontAlgn="auto" latinLnBrk="0" hangingPunct="1">
            <a:lnSpc>
              <a:spcPct val="100000"/>
            </a:lnSpc>
            <a:spcBef>
              <a:spcPct val="0"/>
            </a:spcBef>
            <a:spcAft>
              <a:spcPts val="0"/>
            </a:spcAft>
            <a:buClrTx/>
            <a:buSzTx/>
            <a:buFontTx/>
            <a:buNone/>
            <a:tabLst/>
            <a:defRPr/>
          </a:pPr>
          <a:r>
            <a:rPr lang="en-IN" sz="1500" b="1" kern="1200" dirty="0"/>
            <a:t>UNSTEADY</a:t>
          </a:r>
        </a:p>
        <a:p>
          <a:pPr lvl="0" algn="ctr" defTabSz="755650" rtl="0">
            <a:lnSpc>
              <a:spcPct val="90000"/>
            </a:lnSpc>
            <a:spcBef>
              <a:spcPct val="0"/>
            </a:spcBef>
            <a:spcAft>
              <a:spcPct val="35000"/>
            </a:spcAft>
            <a:buNone/>
          </a:pPr>
          <a:endParaRPr lang="en-IN" sz="1500" kern="1200" dirty="0"/>
        </a:p>
      </dsp:txBody>
      <dsp:txXfrm rot="-5400000">
        <a:off x="3429612" y="2648304"/>
        <a:ext cx="1551415" cy="1783234"/>
      </dsp:txXfrm>
    </dsp:sp>
    <dsp:sp modelId="{DB3A2742-46A9-4946-83B3-64212973F12C}">
      <dsp:nvSpPr>
        <dsp:cNvPr id="0" name=""/>
        <dsp:cNvSpPr/>
      </dsp:nvSpPr>
      <dsp:spPr>
        <a:xfrm>
          <a:off x="209367" y="2831531"/>
          <a:ext cx="2797909" cy="1554394"/>
        </a:xfrm>
        <a:prstGeom prst="rect">
          <a:avLst/>
        </a:prstGeom>
        <a:noFill/>
        <a:ln>
          <a:noFill/>
        </a:ln>
        <a:effectLst/>
      </dsp:spPr>
      <dsp:style>
        <a:lnRef idx="0">
          <a:scrgbClr r="0" g="0" b="0"/>
        </a:lnRef>
        <a:fillRef idx="0">
          <a:scrgbClr r="0" g="0" b="0"/>
        </a:fillRef>
        <a:effectRef idx="0">
          <a:scrgbClr r="0" g="0" b="0"/>
        </a:effectRef>
        <a:fontRef idx="minor"/>
      </dsp:style>
    </dsp:sp>
    <dsp:sp modelId="{A2401C39-E69E-49DF-AFDE-26F7C96E4281}">
      <dsp:nvSpPr>
        <dsp:cNvPr id="0" name=""/>
        <dsp:cNvSpPr/>
      </dsp:nvSpPr>
      <dsp:spPr>
        <a:xfrm rot="5400000">
          <a:off x="5313102" y="2305169"/>
          <a:ext cx="2670423" cy="2393543"/>
        </a:xfrm>
        <a:prstGeom prst="hexagon">
          <a:avLst>
            <a:gd name="adj" fmla="val 25000"/>
            <a:gd name="vf" fmla="val 11547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l" defTabSz="577850" rtl="0">
            <a:lnSpc>
              <a:spcPct val="90000"/>
            </a:lnSpc>
            <a:spcBef>
              <a:spcPct val="0"/>
            </a:spcBef>
            <a:spcAft>
              <a:spcPct val="35000"/>
            </a:spcAft>
            <a:buNone/>
          </a:pPr>
          <a:r>
            <a:rPr lang="en-IN" sz="1300" b="1" u="sng" kern="1200" dirty="0">
              <a:solidFill>
                <a:schemeClr val="bg1"/>
              </a:solidFill>
            </a:rPr>
            <a:t>NON-ION DRIVES</a:t>
          </a:r>
        </a:p>
        <a:p>
          <a:pPr marL="0" lvl="0" indent="0" algn="l" defTabSz="577850" rtl="0">
            <a:lnSpc>
              <a:spcPct val="90000"/>
            </a:lnSpc>
            <a:spcBef>
              <a:spcPct val="0"/>
            </a:spcBef>
            <a:spcAft>
              <a:spcPct val="35000"/>
            </a:spcAft>
            <a:buNone/>
          </a:pPr>
          <a:r>
            <a:rPr lang="en-IN" sz="1300" b="1" kern="1200" dirty="0"/>
            <a:t>• PHOTONIC</a:t>
          </a:r>
        </a:p>
        <a:p>
          <a:pPr marL="0" lvl="0" indent="0" algn="l" defTabSz="577850" rtl="0">
            <a:lnSpc>
              <a:spcPct val="90000"/>
            </a:lnSpc>
            <a:spcBef>
              <a:spcPct val="0"/>
            </a:spcBef>
            <a:spcAft>
              <a:spcPct val="35000"/>
            </a:spcAft>
            <a:buNone/>
          </a:pPr>
          <a:r>
            <a:rPr lang="en-IN" sz="1300" b="1" kern="1200" dirty="0"/>
            <a:t>• ELECTRO </a:t>
          </a:r>
        </a:p>
        <a:p>
          <a:pPr marL="0" lvl="0" indent="0" algn="l" defTabSz="577850" rtl="0">
            <a:lnSpc>
              <a:spcPct val="90000"/>
            </a:lnSpc>
            <a:spcBef>
              <a:spcPct val="0"/>
            </a:spcBef>
            <a:spcAft>
              <a:spcPct val="35000"/>
            </a:spcAft>
            <a:buNone/>
          </a:pPr>
          <a:r>
            <a:rPr lang="en-IN" sz="1300" b="1" kern="1200" dirty="0"/>
            <a:t>   DYNAMIC TETHER</a:t>
          </a:r>
        </a:p>
        <a:p>
          <a:pPr marL="0" lvl="0" indent="0" algn="l" defTabSz="577850" rtl="0">
            <a:lnSpc>
              <a:spcPct val="90000"/>
            </a:lnSpc>
            <a:spcBef>
              <a:spcPct val="0"/>
            </a:spcBef>
            <a:spcAft>
              <a:spcPct val="35000"/>
            </a:spcAft>
            <a:buNone/>
          </a:pPr>
          <a:r>
            <a:rPr lang="en-IN" sz="1300" b="1" kern="1200" dirty="0"/>
            <a:t>• UN-</a:t>
          </a:r>
        </a:p>
        <a:p>
          <a:pPr marL="0" lvl="0" indent="0" algn="l" defTabSz="577850" rtl="0">
            <a:lnSpc>
              <a:spcPct val="90000"/>
            </a:lnSpc>
            <a:spcBef>
              <a:spcPct val="0"/>
            </a:spcBef>
            <a:spcAft>
              <a:spcPct val="35000"/>
            </a:spcAft>
            <a:buNone/>
          </a:pPr>
          <a:r>
            <a:rPr lang="en-IN" sz="1300" b="1" kern="1200" dirty="0"/>
            <a:t>   CONVENTIONAL</a:t>
          </a:r>
        </a:p>
        <a:p>
          <a:pPr marL="0" lvl="0" indent="0" algn="ctr" defTabSz="577850">
            <a:lnSpc>
              <a:spcPct val="90000"/>
            </a:lnSpc>
            <a:spcBef>
              <a:spcPct val="0"/>
            </a:spcBef>
            <a:spcAft>
              <a:spcPct val="35000"/>
            </a:spcAft>
            <a:buNone/>
          </a:pPr>
          <a:endParaRPr lang="en-US" sz="1300" kern="1200" dirty="0"/>
        </a:p>
      </dsp:txBody>
      <dsp:txXfrm rot="-5400000">
        <a:off x="5829785" y="2588726"/>
        <a:ext cx="1637057" cy="1826429"/>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8325FC-5660-4EB5-A191-4E2B73720A9C}" type="datetimeFigureOut">
              <a:rPr lang="en-US" smtClean="0"/>
              <a:t>3/19/2018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D36D3-C336-427D-BE20-522458802C18}" type="slidenum">
              <a:rPr lang="en-US" smtClean="0"/>
              <a:t>‹#›</a:t>
            </a:fld>
            <a:endParaRPr lang="en-US"/>
          </a:p>
        </p:txBody>
      </p:sp>
    </p:spTree>
    <p:extLst>
      <p:ext uri="{BB962C8B-B14F-4D97-AF65-F5344CB8AC3E}">
        <p14:creationId xmlns:p14="http://schemas.microsoft.com/office/powerpoint/2010/main" val="3339343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F09E5C-7807-4A0F-AB0E-BA8C3C3D858B}" type="datetime1">
              <a:rPr lang="en-US" smtClean="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176AC9-F344-477C-AEEF-6F8D8D605334}" type="datetime1">
              <a:rPr lang="en-US" smtClean="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71FB1A-A5B7-41D3-BA18-923E287E8126}" type="datetime1">
              <a:rPr lang="en-US" smtClean="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669B66-5DAF-4855-B8C6-183410EDC478}" type="datetime1">
              <a:rPr lang="en-US" smtClean="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6E3248-267C-4B01-A8F2-CF1E05A691FC}" type="datetime1">
              <a:rPr lang="en-US" smtClean="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3DEBA15-1311-4FF3-B2DB-83CE913CBF22}" type="datetime1">
              <a:rPr lang="en-US" smtClean="0"/>
              <a:t>3/19/2018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1A88E14-7A5A-4873-8278-B8D949AF7347}" type="datetime1">
              <a:rPr lang="en-US" smtClean="0"/>
              <a:t>3/19/2018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3323F9-DF1A-4271-99CA-936BBBFE583D}" type="datetime1">
              <a:rPr lang="en-US" smtClean="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60FBF37-B7D4-4944-A522-0EFFE59F3C0D}" type="datetime1">
              <a:rPr lang="en-US" smtClean="0"/>
              <a:t>3/19/2018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1194F7-101F-43E3-AE1F-9C285D012DCB}" type="datetime1">
              <a:rPr lang="en-US" smtClean="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83C241-CB9B-4D8B-BFAB-03853FBF2B56}" type="datetime1">
              <a:rPr lang="en-US" smtClean="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FC3B1E-DBDA-4E5B-93C8-77171B1EABAC}" type="datetime1">
              <a:rPr lang="en-US" smtClean="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8D8E3-524A-4CCC-AFC5-CE7D430CF002}" type="datetime1">
              <a:rPr lang="en-US" smtClean="0"/>
              <a:t>3/19/2018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3A6B0-4054-4F23-945C-1F9737B0C5AE}" type="datetime1">
              <a:rPr lang="en-US" smtClean="0"/>
              <a:t>3/19/2018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407302C-57AC-4CC7-892D-76F62D450067}" type="datetime1">
              <a:rPr lang="en-US" smtClean="0"/>
              <a:t>3/19/2018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B456EB-7E30-435F-8CC9-9460345CDCBE}" type="datetime1">
              <a:rPr lang="en-US" smtClean="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84D9F8C-128A-4254-B9DA-623A483A2CCF}" type="datetime1">
              <a:rPr lang="en-US" smtClean="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769A1A9-927C-47A4-B246-E9A49A40F760}" type="datetime1">
              <a:rPr lang="en-US" smtClean="0"/>
              <a:t>3/19/2018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33.tmp"/><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35.tmp"/><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4.w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5732" y="2861171"/>
            <a:ext cx="8144134" cy="1373070"/>
          </a:xfrm>
        </p:spPr>
        <p:txBody>
          <a:bodyPr/>
          <a:lstStyle/>
          <a:p>
            <a:r>
              <a:rPr lang="en-IN" sz="4800" i="1" dirty="0">
                <a:effectLst>
                  <a:outerShdw blurRad="38100" dist="38100" dir="2700000" algn="tl">
                    <a:srgbClr val="000000">
                      <a:alpha val="43137"/>
                    </a:srgbClr>
                  </a:outerShdw>
                </a:effectLst>
                <a:latin typeface="AR CENA" panose="02000000000000000000" pitchFamily="2" charset="0"/>
              </a:rPr>
              <a:t>CURRENT REGULATED </a:t>
            </a:r>
            <a:br>
              <a:rPr lang="en-IN" sz="4800" i="1" dirty="0">
                <a:effectLst>
                  <a:outerShdw blurRad="38100" dist="38100" dir="2700000" algn="tl">
                    <a:srgbClr val="000000">
                      <a:alpha val="43137"/>
                    </a:srgbClr>
                  </a:outerShdw>
                </a:effectLst>
                <a:latin typeface="AR CENA" panose="02000000000000000000" pitchFamily="2" charset="0"/>
              </a:rPr>
            </a:br>
            <a:r>
              <a:rPr lang="en-IN" sz="4800" i="1" dirty="0">
                <a:effectLst>
                  <a:outerShdw blurRad="38100" dist="38100" dir="2700000" algn="tl">
                    <a:srgbClr val="000000">
                      <a:alpha val="43137"/>
                    </a:srgbClr>
                  </a:outerShdw>
                </a:effectLst>
                <a:latin typeface="AR CENA" panose="02000000000000000000" pitchFamily="2" charset="0"/>
              </a:rPr>
              <a:t>POWER SUPPLY MODULE</a:t>
            </a:r>
          </a:p>
        </p:txBody>
      </p:sp>
      <p:sp>
        <p:nvSpPr>
          <p:cNvPr id="3" name="Subtitle 2"/>
          <p:cNvSpPr>
            <a:spLocks noGrp="1"/>
          </p:cNvSpPr>
          <p:nvPr>
            <p:ph type="subTitle" idx="1"/>
          </p:nvPr>
        </p:nvSpPr>
        <p:spPr/>
        <p:txBody>
          <a:bodyPr/>
          <a:lstStyle/>
          <a:p>
            <a:r>
              <a:rPr lang="en-IN" dirty="0"/>
              <a:t>FOR HEATING THE CATHODE OF ELECTRIC PLASMA THRUSTER</a:t>
            </a:r>
          </a:p>
        </p:txBody>
      </p:sp>
      <p:sp>
        <p:nvSpPr>
          <p:cNvPr id="5" name="TextBox 4">
            <a:extLst>
              <a:ext uri="{FF2B5EF4-FFF2-40B4-BE49-F238E27FC236}">
                <a16:creationId xmlns:a16="http://schemas.microsoft.com/office/drawing/2014/main" id="{96D6A884-C412-43CF-A23C-4F251797F6A2}"/>
              </a:ext>
            </a:extLst>
          </p:cNvPr>
          <p:cNvSpPr txBox="1"/>
          <p:nvPr/>
        </p:nvSpPr>
        <p:spPr>
          <a:xfrm>
            <a:off x="942392" y="5234473"/>
            <a:ext cx="3730508" cy="1477328"/>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Presented By :: 	VISAKH K</a:t>
            </a:r>
          </a:p>
          <a:p>
            <a:r>
              <a:rPr lang="en-US" b="1" dirty="0">
                <a:solidFill>
                  <a:schemeClr val="bg1"/>
                </a:solidFill>
                <a:effectLst>
                  <a:outerShdw blurRad="38100" dist="38100" dir="2700000" algn="tl">
                    <a:srgbClr val="000000">
                      <a:alpha val="43137"/>
                    </a:srgbClr>
                  </a:outerShdw>
                </a:effectLst>
              </a:rPr>
              <a:t>				JITHIN PAUL</a:t>
            </a:r>
          </a:p>
          <a:p>
            <a:r>
              <a:rPr lang="en-US" b="1" dirty="0">
                <a:solidFill>
                  <a:schemeClr val="bg1"/>
                </a:solidFill>
                <a:effectLst>
                  <a:outerShdw blurRad="38100" dist="38100" dir="2700000" algn="tl">
                    <a:srgbClr val="000000">
                      <a:alpha val="43137"/>
                    </a:srgbClr>
                  </a:outerShdw>
                </a:effectLst>
              </a:rPr>
              <a:t>			    	SULFI HAMZA</a:t>
            </a:r>
          </a:p>
          <a:p>
            <a:r>
              <a:rPr lang="en-US" b="1" dirty="0">
                <a:solidFill>
                  <a:schemeClr val="bg1"/>
                </a:solidFill>
                <a:effectLst>
                  <a:outerShdw blurRad="38100" dist="38100" dir="2700000" algn="tl">
                    <a:srgbClr val="000000">
                      <a:alpha val="43137"/>
                    </a:srgbClr>
                  </a:outerShdw>
                </a:effectLst>
              </a:rPr>
              <a:t>			    	VISHNU SUBASH</a:t>
            </a:r>
          </a:p>
          <a:p>
            <a:r>
              <a:rPr lang="en-US" b="1" dirty="0">
                <a:solidFill>
                  <a:schemeClr val="bg1"/>
                </a:solidFill>
                <a:effectLst>
                  <a:outerShdw blurRad="38100" dist="38100" dir="2700000" algn="tl">
                    <a:srgbClr val="000000">
                      <a:alpha val="43137"/>
                    </a:srgbClr>
                  </a:outerShdw>
                </a:effectLst>
              </a:rPr>
              <a:t>				</a:t>
            </a:r>
          </a:p>
        </p:txBody>
      </p:sp>
      <p:sp>
        <p:nvSpPr>
          <p:cNvPr id="6" name="TextBox 5">
            <a:extLst>
              <a:ext uri="{FF2B5EF4-FFF2-40B4-BE49-F238E27FC236}">
                <a16:creationId xmlns:a16="http://schemas.microsoft.com/office/drawing/2014/main" id="{7943A806-6084-4434-B3BB-64DE64071C0E}"/>
              </a:ext>
            </a:extLst>
          </p:cNvPr>
          <p:cNvSpPr txBox="1"/>
          <p:nvPr/>
        </p:nvSpPr>
        <p:spPr>
          <a:xfrm>
            <a:off x="7604060" y="5302192"/>
            <a:ext cx="4107919" cy="369332"/>
          </a:xfrm>
          <a:prstGeom prst="rect">
            <a:avLst/>
          </a:prstGeom>
          <a:noFill/>
        </p:spPr>
        <p:txBody>
          <a:bodyPr wrap="none" rtlCol="0">
            <a:spAutoFit/>
          </a:bodyPr>
          <a:lstStyle/>
          <a:p>
            <a:r>
              <a:rPr lang="en-US" b="1" dirty="0">
                <a:solidFill>
                  <a:schemeClr val="bg1"/>
                </a:solidFill>
              </a:rPr>
              <a:t>GUIDED BY :: Sir. ABIN JOHN JOSEPH</a:t>
            </a:r>
          </a:p>
        </p:txBody>
      </p:sp>
    </p:spTree>
    <p:extLst>
      <p:ext uri="{BB962C8B-B14F-4D97-AF65-F5344CB8AC3E}">
        <p14:creationId xmlns:p14="http://schemas.microsoft.com/office/powerpoint/2010/main" val="785084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6558" y="-237286"/>
            <a:ext cx="13085114" cy="7332573"/>
          </a:xfrm>
          <a:prstGeom prst="rect">
            <a:avLst/>
          </a:prstGeom>
          <a:ln w="228600" cap="sq" cmpd="thickThin">
            <a:solidFill>
              <a:srgbClr val="000000"/>
            </a:solidFill>
            <a:prstDash val="solid"/>
            <a:miter lim="800000"/>
          </a:ln>
          <a:effectLst>
            <a:innerShdw blurRad="76200">
              <a:srgbClr val="000000"/>
            </a:innerShdw>
          </a:effectLst>
        </p:spPr>
      </p:pic>
      <p:sp>
        <p:nvSpPr>
          <p:cNvPr id="2" name="Slide Number Placeholder 1">
            <a:extLst>
              <a:ext uri="{FF2B5EF4-FFF2-40B4-BE49-F238E27FC236}">
                <a16:creationId xmlns:a16="http://schemas.microsoft.com/office/drawing/2014/main" id="{E8BF7248-2D25-44AB-BBAE-FE22A4C1B2F8}"/>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489003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074" y="1046748"/>
            <a:ext cx="8992101" cy="5054108"/>
          </a:xfrm>
          <a:prstGeom prst="rect">
            <a:avLst/>
          </a:prstGeom>
          <a:ln w="228600" cap="sq" cmpd="thickThin">
            <a:solidFill>
              <a:srgbClr val="000000"/>
            </a:solidFill>
            <a:prstDash val="solid"/>
            <a:miter lim="800000"/>
          </a:ln>
          <a:effectLst>
            <a:innerShdw blurRad="76200">
              <a:srgbClr val="000000"/>
            </a:innerShdw>
          </a:effectLst>
        </p:spPr>
      </p:pic>
      <p:sp>
        <p:nvSpPr>
          <p:cNvPr id="3" name="Slide Number Placeholder 2">
            <a:extLst>
              <a:ext uri="{FF2B5EF4-FFF2-40B4-BE49-F238E27FC236}">
                <a16:creationId xmlns:a16="http://schemas.microsoft.com/office/drawing/2014/main" id="{7F547465-9DCB-4480-98D5-AB8ED095C39C}"/>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096080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764" y="946484"/>
            <a:ext cx="8947785" cy="5029200"/>
          </a:xfrm>
          <a:prstGeom prst="rect">
            <a:avLst/>
          </a:prstGeom>
          <a:ln w="228600" cap="sq" cmpd="thickThin">
            <a:solidFill>
              <a:srgbClr val="000000"/>
            </a:solidFill>
            <a:prstDash val="solid"/>
            <a:miter lim="800000"/>
          </a:ln>
          <a:effectLst>
            <a:innerShdw blurRad="76200">
              <a:srgbClr val="000000"/>
            </a:innerShdw>
          </a:effectLst>
        </p:spPr>
      </p:pic>
      <p:sp>
        <p:nvSpPr>
          <p:cNvPr id="3" name="Slide Number Placeholder 2">
            <a:extLst>
              <a:ext uri="{FF2B5EF4-FFF2-40B4-BE49-F238E27FC236}">
                <a16:creationId xmlns:a16="http://schemas.microsoft.com/office/drawing/2014/main" id="{DC183701-CE1E-4E1F-BA8E-C210C77828D3}"/>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767953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726" y="2821768"/>
            <a:ext cx="9613860" cy="1090788"/>
          </a:xfrm>
        </p:spPr>
        <p:txBody>
          <a:bodyPr/>
          <a:lstStyle/>
          <a:p>
            <a:r>
              <a:rPr lang="en-IN" dirty="0"/>
              <a:t>Let’s See the System Electrically……………</a:t>
            </a:r>
          </a:p>
        </p:txBody>
      </p:sp>
      <p:sp>
        <p:nvSpPr>
          <p:cNvPr id="3" name="Slide Number Placeholder 2">
            <a:extLst>
              <a:ext uri="{FF2B5EF4-FFF2-40B4-BE49-F238E27FC236}">
                <a16:creationId xmlns:a16="http://schemas.microsoft.com/office/drawing/2014/main" id="{FBCD79FA-4A5C-4D9C-BB29-CB4BC25A6FC5}"/>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662907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54" t="685" r="24419" b="337"/>
          <a:stretch/>
        </p:blipFill>
        <p:spPr>
          <a:xfrm>
            <a:off x="1524000" y="2141620"/>
            <a:ext cx="7363326" cy="4716380"/>
          </a:xfrm>
          <a:prstGeom prst="rect">
            <a:avLst/>
          </a:prstGeom>
          <a:ln>
            <a:noFill/>
          </a:ln>
          <a:effectLst>
            <a:softEdge rad="112500"/>
          </a:effectLst>
        </p:spPr>
      </p:pic>
      <p:sp>
        <p:nvSpPr>
          <p:cNvPr id="4" name="TextBox 3"/>
          <p:cNvSpPr txBox="1"/>
          <p:nvPr/>
        </p:nvSpPr>
        <p:spPr>
          <a:xfrm>
            <a:off x="155592" y="970531"/>
            <a:ext cx="11031961" cy="646331"/>
          </a:xfrm>
          <a:prstGeom prst="rect">
            <a:avLst/>
          </a:prstGeom>
          <a:noFill/>
        </p:spPr>
        <p:txBody>
          <a:bodyPr wrap="square" rtlCol="0">
            <a:spAutoFit/>
          </a:bodyPr>
          <a:lstStyle/>
          <a:p>
            <a:r>
              <a:rPr lang="en-IN" sz="3600" b="1" dirty="0">
                <a:latin typeface="+mj-lt"/>
              </a:rPr>
              <a:t>Let’s View It Thro’ An Electric Engineer’s Eye…</a:t>
            </a:r>
          </a:p>
        </p:txBody>
      </p:sp>
      <p:sp>
        <p:nvSpPr>
          <p:cNvPr id="5" name="Slide Number Placeholder 4">
            <a:extLst>
              <a:ext uri="{FF2B5EF4-FFF2-40B4-BE49-F238E27FC236}">
                <a16:creationId xmlns:a16="http://schemas.microsoft.com/office/drawing/2014/main" id="{F1594A20-C825-4938-BD07-08FBD8191FBF}"/>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562273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effectLst>
                  <a:outerShdw blurRad="38100" dist="38100" dir="2700000" algn="tl">
                    <a:srgbClr val="000000">
                      <a:alpha val="43137"/>
                    </a:srgbClr>
                  </a:outerShdw>
                </a:effectLst>
              </a:rPr>
              <a:t>Let’s See that ; What We Designed…</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4018" t="48101" r="25477" b="1418"/>
          <a:stretch/>
        </p:blipFill>
        <p:spPr>
          <a:xfrm>
            <a:off x="3781002" y="2317057"/>
            <a:ext cx="4501659" cy="4189044"/>
          </a:xfrm>
          <a:prstGeom prst="rect">
            <a:avLst/>
          </a:prstGeom>
          <a:ln>
            <a:noFill/>
          </a:ln>
          <a:effectLst>
            <a:softEdge rad="112500"/>
          </a:effectLst>
        </p:spPr>
      </p:pic>
      <p:sp>
        <p:nvSpPr>
          <p:cNvPr id="6" name="Oval 5"/>
          <p:cNvSpPr/>
          <p:nvPr/>
        </p:nvSpPr>
        <p:spPr>
          <a:xfrm>
            <a:off x="3781002" y="4106779"/>
            <a:ext cx="2539587" cy="1957137"/>
          </a:xfrm>
          <a:prstGeom prst="ellipse">
            <a:avLst/>
          </a:prstGeom>
          <a:noFill/>
          <a:ln w="762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4BB2D273-DEAE-4320-A75B-752753B7895C}"/>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034659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Technology That We Used</a:t>
            </a:r>
          </a:p>
        </p:txBody>
      </p:sp>
      <p:sp>
        <p:nvSpPr>
          <p:cNvPr id="3" name="Content Placeholder 2"/>
          <p:cNvSpPr>
            <a:spLocks noGrp="1"/>
          </p:cNvSpPr>
          <p:nvPr>
            <p:ph idx="1"/>
          </p:nvPr>
        </p:nvSpPr>
        <p:spPr/>
        <p:txBody>
          <a:bodyPr/>
          <a:lstStyle/>
          <a:p>
            <a:pPr marL="0" indent="0" algn="ctr">
              <a:buNone/>
            </a:pPr>
            <a:r>
              <a:rPr lang="en-IN" b="1" u="sng" dirty="0">
                <a:solidFill>
                  <a:schemeClr val="bg1"/>
                </a:solidFill>
              </a:rPr>
              <a:t>THE THREE MAJOR POWER SUPPLY TECHNOLOGIES </a:t>
            </a:r>
          </a:p>
          <a:p>
            <a:endParaRPr lang="en-IN" dirty="0"/>
          </a:p>
          <a:p>
            <a:pPr marL="0" indent="0">
              <a:buNone/>
            </a:pPr>
            <a:r>
              <a:rPr lang="en-IN" dirty="0">
                <a:solidFill>
                  <a:schemeClr val="tx1">
                    <a:lumMod val="85000"/>
                  </a:schemeClr>
                </a:solidFill>
              </a:rPr>
              <a:t>1. Linear regulators.</a:t>
            </a:r>
          </a:p>
          <a:p>
            <a:pPr marL="0" indent="0">
              <a:buNone/>
            </a:pPr>
            <a:r>
              <a:rPr lang="en-IN" dirty="0"/>
              <a:t>2. </a:t>
            </a:r>
            <a:r>
              <a:rPr lang="en-IN" b="1" dirty="0" err="1"/>
              <a:t>Pulsewidth</a:t>
            </a:r>
            <a:r>
              <a:rPr lang="en-IN" b="1" dirty="0"/>
              <a:t> modulated (PWM) switching power supplies.</a:t>
            </a:r>
          </a:p>
          <a:p>
            <a:pPr marL="0" indent="0">
              <a:buNone/>
            </a:pPr>
            <a:r>
              <a:rPr lang="en-IN" dirty="0">
                <a:solidFill>
                  <a:schemeClr val="tx1">
                    <a:lumMod val="85000"/>
                  </a:schemeClr>
                </a:solidFill>
              </a:rPr>
              <a:t>3. High efﬁciency resonant technology switching power supplies.</a:t>
            </a:r>
          </a:p>
        </p:txBody>
      </p:sp>
      <p:sp>
        <p:nvSpPr>
          <p:cNvPr id="4" name="Slide Number Placeholder 3">
            <a:extLst>
              <a:ext uri="{FF2B5EF4-FFF2-40B4-BE49-F238E27FC236}">
                <a16:creationId xmlns:a16="http://schemas.microsoft.com/office/drawing/2014/main" id="{084077C9-4ECF-4329-BA55-27818B3237C8}"/>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510467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940" y="2883606"/>
            <a:ext cx="10730692" cy="1090788"/>
          </a:xfrm>
        </p:spPr>
        <p:txBody>
          <a:bodyPr/>
          <a:lstStyle/>
          <a:p>
            <a:r>
              <a:rPr lang="en-IN" b="1" dirty="0"/>
              <a:t>DESIGN FLOW OF PWM SWITHING POWER SUPPLY</a:t>
            </a:r>
          </a:p>
        </p:txBody>
      </p:sp>
      <p:sp>
        <p:nvSpPr>
          <p:cNvPr id="3" name="Slide Number Placeholder 2">
            <a:extLst>
              <a:ext uri="{FF2B5EF4-FFF2-40B4-BE49-F238E27FC236}">
                <a16:creationId xmlns:a16="http://schemas.microsoft.com/office/drawing/2014/main" id="{EE4CDA00-05C7-43E5-9BCE-19F4AC2CE2EB}"/>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84379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358537" y="564824"/>
            <a:ext cx="7798525" cy="6276999"/>
          </a:xfrm>
          <a:prstGeom prst="rect">
            <a:avLst/>
          </a:prstGeom>
          <a:ln>
            <a:noFill/>
          </a:ln>
          <a:effectLst>
            <a:softEdge rad="112500"/>
          </a:effectLst>
        </p:spPr>
      </p:pic>
      <p:sp>
        <p:nvSpPr>
          <p:cNvPr id="2" name="Slide Number Placeholder 1">
            <a:extLst>
              <a:ext uri="{FF2B5EF4-FFF2-40B4-BE49-F238E27FC236}">
                <a16:creationId xmlns:a16="http://schemas.microsoft.com/office/drawing/2014/main" id="{D736C300-7A0A-4146-94F9-9F801F84CF3E}"/>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337280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2230" y="0"/>
            <a:ext cx="7802876" cy="6348549"/>
          </a:xfrm>
          <a:prstGeom prst="rect">
            <a:avLst/>
          </a:prstGeom>
          <a:ln>
            <a:noFill/>
          </a:ln>
          <a:effectLst>
            <a:softEdge rad="112500"/>
          </a:effectLst>
        </p:spPr>
      </p:pic>
      <p:sp>
        <p:nvSpPr>
          <p:cNvPr id="3" name="Slide Number Placeholder 2">
            <a:extLst>
              <a:ext uri="{FF2B5EF4-FFF2-40B4-BE49-F238E27FC236}">
                <a16:creationId xmlns:a16="http://schemas.microsoft.com/office/drawing/2014/main" id="{EECA256E-D7EC-4D27-BA11-A3A6A7232804}"/>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187665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963" y="2869895"/>
            <a:ext cx="10001219" cy="1090788"/>
          </a:xfrm>
        </p:spPr>
        <p:txBody>
          <a:bodyPr/>
          <a:lstStyle/>
          <a:p>
            <a:r>
              <a:rPr lang="en-IN" b="1" i="1" dirty="0">
                <a:latin typeface="Aharoni" panose="02010803020104030203" pitchFamily="2" charset="-79"/>
                <a:cs typeface="Aharoni" panose="02010803020104030203" pitchFamily="2" charset="-79"/>
              </a:rPr>
              <a:t>WHY WE BUILD A POWER SUPPLY…..?????</a:t>
            </a:r>
          </a:p>
        </p:txBody>
      </p:sp>
      <p:sp>
        <p:nvSpPr>
          <p:cNvPr id="3" name="Slide Number Placeholder 2">
            <a:extLst>
              <a:ext uri="{FF2B5EF4-FFF2-40B4-BE49-F238E27FC236}">
                <a16:creationId xmlns:a16="http://schemas.microsoft.com/office/drawing/2014/main" id="{280FA6CE-59F7-42B6-8BE1-FC6F1414CC40}"/>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040440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979B-22D7-4C1B-A82C-4C2F096EBCEE}"/>
              </a:ext>
            </a:extLst>
          </p:cNvPr>
          <p:cNvSpPr>
            <a:spLocks noGrp="1"/>
          </p:cNvSpPr>
          <p:nvPr>
            <p:ph type="title"/>
          </p:nvPr>
        </p:nvSpPr>
        <p:spPr/>
        <p:txBody>
          <a:bodyPr/>
          <a:lstStyle/>
          <a:p>
            <a:r>
              <a:rPr lang="en-US" dirty="0" err="1"/>
              <a:t>BlackBox</a:t>
            </a:r>
            <a:r>
              <a:rPr lang="en-US" dirty="0"/>
              <a:t> Calculations</a:t>
            </a:r>
          </a:p>
        </p:txBody>
      </p:sp>
      <p:pic>
        <p:nvPicPr>
          <p:cNvPr id="4" name="Picture 3" descr="Screen Clipping">
            <a:extLst>
              <a:ext uri="{FF2B5EF4-FFF2-40B4-BE49-F238E27FC236}">
                <a16:creationId xmlns:a16="http://schemas.microsoft.com/office/drawing/2014/main" id="{6E69FCAE-B482-4B41-885F-527FA7765D69}"/>
              </a:ext>
            </a:extLst>
          </p:cNvPr>
          <p:cNvPicPr>
            <a:picLocks noChangeAspect="1"/>
          </p:cNvPicPr>
          <p:nvPr/>
        </p:nvPicPr>
        <p:blipFill rotWithShape="1">
          <a:blip r:embed="rId2"/>
          <a:srcRect l="1586"/>
          <a:stretch/>
        </p:blipFill>
        <p:spPr>
          <a:xfrm>
            <a:off x="6096000" y="2541467"/>
            <a:ext cx="5749928" cy="3797189"/>
          </a:xfrm>
          <a:prstGeom prst="rect">
            <a:avLst/>
          </a:prstGeom>
          <a:ln>
            <a:noFill/>
          </a:ln>
          <a:effectLst>
            <a:softEdge rad="112500"/>
          </a:effectLst>
        </p:spPr>
      </p:pic>
      <p:sp>
        <p:nvSpPr>
          <p:cNvPr id="5" name="Rectangle 4">
            <a:extLst>
              <a:ext uri="{FF2B5EF4-FFF2-40B4-BE49-F238E27FC236}">
                <a16:creationId xmlns:a16="http://schemas.microsoft.com/office/drawing/2014/main" id="{D5949159-F067-40CB-A85A-7900846AD9D8}"/>
              </a:ext>
            </a:extLst>
          </p:cNvPr>
          <p:cNvSpPr/>
          <p:nvPr/>
        </p:nvSpPr>
        <p:spPr>
          <a:xfrm>
            <a:off x="346073" y="2541467"/>
            <a:ext cx="5749927" cy="3170099"/>
          </a:xfrm>
          <a:prstGeom prst="rect">
            <a:avLst/>
          </a:prstGeom>
        </p:spPr>
        <p:txBody>
          <a:bodyPr wrap="square">
            <a:spAutoFit/>
          </a:bodyPr>
          <a:lstStyle/>
          <a:p>
            <a:r>
              <a:rPr lang="en-US" dirty="0"/>
              <a:t> </a:t>
            </a:r>
            <a:r>
              <a:rPr lang="en-US" sz="3200" b="1" dirty="0">
                <a:solidFill>
                  <a:schemeClr val="bg1"/>
                </a:solidFill>
                <a:effectLst>
                  <a:outerShdw blurRad="38100" dist="38100" dir="2700000" algn="tl">
                    <a:srgbClr val="000000">
                      <a:alpha val="43137"/>
                    </a:srgbClr>
                  </a:outerShdw>
                </a:effectLst>
                <a:latin typeface="+mj-lt"/>
              </a:rPr>
              <a:t>SPECIFICATIONS :</a:t>
            </a:r>
          </a:p>
          <a:p>
            <a:pPr marL="342900" indent="-342900">
              <a:buAutoNum type="arabicPeriod"/>
            </a:pPr>
            <a:endParaRPr lang="en-US" sz="2400" dirty="0"/>
          </a:p>
          <a:p>
            <a:pPr marL="342900" indent="-342900">
              <a:buAutoNum type="arabicPeriod"/>
            </a:pPr>
            <a:r>
              <a:rPr lang="en-US" sz="2400" dirty="0"/>
              <a:t>Input Voltage Range	= 3v-40v</a:t>
            </a:r>
          </a:p>
          <a:p>
            <a:pPr marL="342900" indent="-342900">
              <a:buAutoNum type="arabicPeriod"/>
            </a:pPr>
            <a:r>
              <a:rPr lang="en-US" sz="2400" dirty="0"/>
              <a:t>Max. Output current	= 8.3A max</a:t>
            </a:r>
          </a:p>
          <a:p>
            <a:pPr marL="342900" indent="-342900">
              <a:buAutoNum type="arabicPeriod"/>
            </a:pPr>
            <a:r>
              <a:rPr lang="en-US" sz="2400" dirty="0"/>
              <a:t>Load Resistance 		= 2</a:t>
            </a:r>
            <a:r>
              <a:rPr lang="en-US" sz="2400" dirty="0">
                <a:sym typeface="Symbol" panose="05050102010706020507" pitchFamily="18" charset="2"/>
              </a:rPr>
              <a:t></a:t>
            </a:r>
            <a:r>
              <a:rPr lang="en-US" sz="2400" dirty="0"/>
              <a:t> to 4</a:t>
            </a:r>
            <a:r>
              <a:rPr lang="en-US" sz="2400" dirty="0">
                <a:sym typeface="Symbol" panose="05050102010706020507" pitchFamily="18" charset="2"/>
              </a:rPr>
              <a:t></a:t>
            </a:r>
          </a:p>
          <a:p>
            <a:pPr marL="342900" indent="-342900">
              <a:buAutoNum type="arabicPeriod"/>
            </a:pPr>
            <a:r>
              <a:rPr lang="en-US" sz="2400" dirty="0"/>
              <a:t>Switching freq.		= 100khz</a:t>
            </a:r>
          </a:p>
          <a:p>
            <a:pPr marL="342900" indent="-342900">
              <a:buAutoNum type="arabicPeriod"/>
            </a:pPr>
            <a:r>
              <a:rPr lang="en-US" sz="2400" dirty="0" err="1"/>
              <a:t>Opert</a:t>
            </a:r>
            <a:r>
              <a:rPr lang="en-US" sz="2400" dirty="0"/>
              <a:t>. Environment	=-25°C to +55°C </a:t>
            </a:r>
          </a:p>
          <a:p>
            <a:pPr marL="342900" indent="-342900">
              <a:buAutoNum type="arabicPeriod"/>
            </a:pPr>
            <a:r>
              <a:rPr lang="en-US" sz="2400" dirty="0"/>
              <a:t>Ground isolation		=In FWRD/FDBK</a:t>
            </a:r>
          </a:p>
        </p:txBody>
      </p:sp>
      <p:sp>
        <p:nvSpPr>
          <p:cNvPr id="3" name="Slide Number Placeholder 2">
            <a:extLst>
              <a:ext uri="{FF2B5EF4-FFF2-40B4-BE49-F238E27FC236}">
                <a16:creationId xmlns:a16="http://schemas.microsoft.com/office/drawing/2014/main" id="{6BDD4B7A-A410-4FD4-8D36-79A9AB816512}"/>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95570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This Is How The Block Diagram Is…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076995" y="2207952"/>
            <a:ext cx="7824652" cy="4403554"/>
          </a:xfrm>
          <a:prstGeom prst="rect">
            <a:avLst/>
          </a:prstGeom>
          <a:ln w="228600" cap="sq" cmpd="thickThin">
            <a:solidFill>
              <a:srgbClr val="000000"/>
            </a:solidFill>
            <a:prstDash val="solid"/>
            <a:miter lim="800000"/>
          </a:ln>
          <a:effectLst>
            <a:innerShdw blurRad="76200">
              <a:srgbClr val="000000"/>
            </a:innerShdw>
          </a:effectLst>
        </p:spPr>
      </p:pic>
      <p:sp>
        <p:nvSpPr>
          <p:cNvPr id="3" name="Slide Number Placeholder 2">
            <a:extLst>
              <a:ext uri="{FF2B5EF4-FFF2-40B4-BE49-F238E27FC236}">
                <a16:creationId xmlns:a16="http://schemas.microsoft.com/office/drawing/2014/main" id="{EC5A8C6C-FAB2-40E6-B8AA-A026998FA414}"/>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2549470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Which Topology of PWM Switching Power Supply</a:t>
            </a:r>
            <a:br>
              <a:rPr lang="en-IN" b="1" dirty="0"/>
            </a:br>
            <a:r>
              <a:rPr lang="en-IN" b="1" dirty="0"/>
              <a:t>to Use ?</a:t>
            </a:r>
            <a:endParaRPr lang="en-IN" dirty="0"/>
          </a:p>
        </p:txBody>
      </p:sp>
      <p:pic>
        <p:nvPicPr>
          <p:cNvPr id="4" name="Picture 3"/>
          <p:cNvPicPr>
            <a:picLocks noChangeAspect="1"/>
          </p:cNvPicPr>
          <p:nvPr/>
        </p:nvPicPr>
        <p:blipFill>
          <a:blip r:embed="rId2"/>
          <a:stretch>
            <a:fillRect/>
          </a:stretch>
        </p:blipFill>
        <p:spPr>
          <a:xfrm>
            <a:off x="790580" y="2493818"/>
            <a:ext cx="9525522" cy="4114847"/>
          </a:xfrm>
          <a:prstGeom prst="roundRect">
            <a:avLst>
              <a:gd name="adj" fmla="val 8594"/>
            </a:avLst>
          </a:prstGeom>
          <a:solidFill>
            <a:schemeClr val="tx1">
              <a:lumMod val="75000"/>
            </a:schemeClr>
          </a:solidFill>
          <a:ln>
            <a:noFill/>
          </a:ln>
          <a:effectLst>
            <a:innerShdw blurRad="63500" dist="50800" dir="16200000">
              <a:prstClr val="black">
                <a:alpha val="50000"/>
              </a:prstClr>
            </a:innerShdw>
            <a:reflection blurRad="12700" stA="38000" endPos="28000" dist="5000" dir="5400000" sy="-100000" algn="bl" rotWithShape="0"/>
          </a:effectLst>
        </p:spPr>
      </p:pic>
      <p:sp>
        <p:nvSpPr>
          <p:cNvPr id="5" name="Rectangle 4"/>
          <p:cNvSpPr/>
          <p:nvPr/>
        </p:nvSpPr>
        <p:spPr>
          <a:xfrm>
            <a:off x="790580" y="2124486"/>
            <a:ext cx="9212402" cy="369332"/>
          </a:xfrm>
          <a:prstGeom prst="rect">
            <a:avLst/>
          </a:prstGeom>
        </p:spPr>
        <p:txBody>
          <a:bodyPr wrap="square">
            <a:spAutoFit/>
          </a:bodyPr>
          <a:lstStyle/>
          <a:p>
            <a:r>
              <a:rPr lang="en-IN" b="1" dirty="0">
                <a:solidFill>
                  <a:schemeClr val="bg1"/>
                </a:solidFill>
              </a:rPr>
              <a:t>Comparison of the PWM Switching Regulator Topologies</a:t>
            </a:r>
          </a:p>
        </p:txBody>
      </p:sp>
      <p:sp>
        <p:nvSpPr>
          <p:cNvPr id="6" name="Rectangle 5"/>
          <p:cNvSpPr/>
          <p:nvPr/>
        </p:nvSpPr>
        <p:spPr>
          <a:xfrm>
            <a:off x="790580" y="5430982"/>
            <a:ext cx="9212402" cy="304800"/>
          </a:xfrm>
          <a:prstGeom prst="rect">
            <a:avLst/>
          </a:prstGeom>
          <a:noFill/>
          <a:ln>
            <a:solidFill>
              <a:srgbClr val="FF0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7DB4B41A-1B46-408F-9D48-A13C5564D114}"/>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1314654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DC63-97A5-4F98-9B3A-B52FE229BB9E}"/>
              </a:ext>
            </a:extLst>
          </p:cNvPr>
          <p:cNvSpPr>
            <a:spLocks noGrp="1"/>
          </p:cNvSpPr>
          <p:nvPr>
            <p:ph type="title"/>
          </p:nvPr>
        </p:nvSpPr>
        <p:spPr/>
        <p:txBody>
          <a:bodyPr>
            <a:normAutofit/>
          </a:bodyPr>
          <a:lstStyle/>
          <a:p>
            <a:r>
              <a:rPr lang="en-US" sz="3200" b="1" dirty="0">
                <a:effectLst>
                  <a:outerShdw blurRad="38100" dist="38100" dir="2700000" algn="tl">
                    <a:srgbClr val="000000">
                      <a:alpha val="43137"/>
                    </a:srgbClr>
                  </a:outerShdw>
                </a:effectLst>
              </a:rPr>
              <a:t>FACTORS PREFERRED FOR DETERMINING THE OPTIMUM TOPOLOGY </a:t>
            </a:r>
            <a:endParaRPr lang="en-US" sz="3200"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59E1DB1B-1AAD-46AC-8F4E-C244E9AFDF40}"/>
              </a:ext>
            </a:extLst>
          </p:cNvPr>
          <p:cNvSpPr/>
          <p:nvPr/>
        </p:nvSpPr>
        <p:spPr>
          <a:xfrm>
            <a:off x="0" y="2365070"/>
            <a:ext cx="11733321" cy="3608680"/>
          </a:xfrm>
          <a:prstGeom prst="rect">
            <a:avLst/>
          </a:prstGeom>
        </p:spPr>
        <p:txBody>
          <a:bodyPr wrap="square">
            <a:spAutoFit/>
          </a:bodyPr>
          <a:lstStyle/>
          <a:p>
            <a:pPr marL="457200" marR="18415" algn="just">
              <a:lnSpc>
                <a:spcPct val="150000"/>
              </a:lnSpc>
              <a:spcBef>
                <a:spcPts val="345"/>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a.	Transformer isolation is needed.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18415" algn="just">
              <a:lnSpc>
                <a:spcPct val="150000"/>
              </a:lnSpc>
              <a:spcBef>
                <a:spcPts val="345"/>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b. 	Peak current through the power switches.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18415" algn="just">
              <a:lnSpc>
                <a:spcPct val="150000"/>
              </a:lnSpc>
              <a:spcBef>
                <a:spcPts val="345"/>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c.   Maximum operating voltage across the 	power  switches.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18415" algn="just">
              <a:lnSpc>
                <a:spcPct val="150000"/>
              </a:lnSpc>
              <a:spcBef>
                <a:spcPts val="345"/>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d. 	The input voltage appears across the 	primary winding of the transformer.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18415" algn="just">
              <a:lnSpc>
                <a:spcPct val="150000"/>
              </a:lnSpc>
              <a:spcBef>
                <a:spcPts val="345"/>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e.	System efficiency.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18415" algn="just">
              <a:lnSpc>
                <a:spcPct val="150000"/>
              </a:lnSpc>
              <a:spcBef>
                <a:spcPts val="345"/>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f. 	Parts count.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EA33406-E0DB-4C3A-8394-7A07CDA490F1}"/>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3046858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Push Pull  Converter Topology</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78489" y="3018559"/>
            <a:ext cx="9666319" cy="3368386"/>
          </a:xfrm>
          <a:prstGeom prst="roundRect">
            <a:avLst>
              <a:gd name="adj" fmla="val 16667"/>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TextBox 6"/>
          <p:cNvSpPr txBox="1"/>
          <p:nvPr/>
        </p:nvSpPr>
        <p:spPr>
          <a:xfrm>
            <a:off x="1233053" y="2313709"/>
            <a:ext cx="7578438" cy="523220"/>
          </a:xfrm>
          <a:prstGeom prst="rect">
            <a:avLst/>
          </a:prstGeom>
          <a:noFill/>
        </p:spPr>
        <p:txBody>
          <a:bodyPr wrap="square" rtlCol="0">
            <a:spAutoFit/>
          </a:bodyPr>
          <a:lstStyle/>
          <a:p>
            <a:r>
              <a:rPr lang="en-IN" sz="2800" b="1" dirty="0">
                <a:solidFill>
                  <a:schemeClr val="bg1"/>
                </a:solidFill>
              </a:rPr>
              <a:t>Push Pull Converter Circuit Diagram</a:t>
            </a:r>
          </a:p>
        </p:txBody>
      </p:sp>
      <p:sp>
        <p:nvSpPr>
          <p:cNvPr id="3" name="Slide Number Placeholder 2">
            <a:extLst>
              <a:ext uri="{FF2B5EF4-FFF2-40B4-BE49-F238E27FC236}">
                <a16:creationId xmlns:a16="http://schemas.microsoft.com/office/drawing/2014/main" id="{EF82E1E0-6847-4D47-BDE1-15E129723B3C}"/>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972479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028333" y="1604206"/>
            <a:ext cx="8805291" cy="4563999"/>
          </a:xfrm>
          <a:prstGeom prst="rect">
            <a:avLst/>
          </a:prstGeom>
          <a:ln>
            <a:noFill/>
          </a:ln>
          <a:effectLst>
            <a:softEdge rad="112500"/>
          </a:effectLst>
        </p:spPr>
      </p:pic>
      <p:sp>
        <p:nvSpPr>
          <p:cNvPr id="3" name="TextBox 2"/>
          <p:cNvSpPr txBox="1"/>
          <p:nvPr/>
        </p:nvSpPr>
        <p:spPr>
          <a:xfrm>
            <a:off x="1028333" y="930074"/>
            <a:ext cx="8697558" cy="461665"/>
          </a:xfrm>
          <a:prstGeom prst="rect">
            <a:avLst/>
          </a:prstGeom>
          <a:noFill/>
        </p:spPr>
        <p:txBody>
          <a:bodyPr wrap="square" rtlCol="0">
            <a:spAutoFit/>
          </a:bodyPr>
          <a:lstStyle/>
          <a:p>
            <a:r>
              <a:rPr lang="en-IN" sz="2400" b="1" dirty="0">
                <a:solidFill>
                  <a:schemeClr val="bg1"/>
                </a:solidFill>
                <a:effectLst>
                  <a:outerShdw blurRad="38100" dist="38100" dir="2700000" algn="tl">
                    <a:srgbClr val="000000">
                      <a:alpha val="43137"/>
                    </a:srgbClr>
                  </a:outerShdw>
                </a:effectLst>
              </a:rPr>
              <a:t>Push Pull Converter Voltage &amp; Current Waveforms</a:t>
            </a:r>
          </a:p>
        </p:txBody>
      </p:sp>
      <p:sp>
        <p:nvSpPr>
          <p:cNvPr id="4" name="Slide Number Placeholder 3">
            <a:extLst>
              <a:ext uri="{FF2B5EF4-FFF2-40B4-BE49-F238E27FC236}">
                <a16:creationId xmlns:a16="http://schemas.microsoft.com/office/drawing/2014/main" id="{D5C42E9E-0871-455C-A31A-57CEC9FF4212}"/>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2752670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8A1D7-0D14-4724-AF0A-190ED8747C4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Limitation of Push Pull Converters</a:t>
            </a:r>
          </a:p>
        </p:txBody>
      </p:sp>
      <p:sp>
        <p:nvSpPr>
          <p:cNvPr id="3" name="Rectangle 2">
            <a:extLst>
              <a:ext uri="{FF2B5EF4-FFF2-40B4-BE49-F238E27FC236}">
                <a16:creationId xmlns:a16="http://schemas.microsoft.com/office/drawing/2014/main" id="{F03DF648-31ED-4D01-8D20-05DA3A237948}"/>
              </a:ext>
            </a:extLst>
          </p:cNvPr>
          <p:cNvSpPr/>
          <p:nvPr/>
        </p:nvSpPr>
        <p:spPr>
          <a:xfrm>
            <a:off x="849424" y="3546507"/>
            <a:ext cx="6957354" cy="1477328"/>
          </a:xfrm>
          <a:prstGeom prst="rect">
            <a:avLst/>
          </a:prstGeom>
        </p:spPr>
        <p:txBody>
          <a:bodyPr wrap="none">
            <a:spAutoFit/>
          </a:bodyPr>
          <a:lstStyle/>
          <a:p>
            <a:pPr marL="285750" indent="-285750">
              <a:buFont typeface="Wingdings" panose="05000000000000000000" pitchFamily="2" charset="2"/>
              <a:buChar char="q"/>
            </a:pPr>
            <a:r>
              <a:rPr lang="en-US" sz="2400" dirty="0">
                <a:latin typeface="Times New Roman" panose="02020603050405020304" pitchFamily="18" charset="0"/>
                <a:ea typeface="Calibri" panose="020F0502020204030204" pitchFamily="34" charset="0"/>
              </a:rPr>
              <a:t>core saturation due to flux unbalance</a:t>
            </a:r>
          </a:p>
          <a:p>
            <a:pPr lvl="2"/>
            <a:r>
              <a:rPr lang="en-US" sz="2400" dirty="0">
                <a:latin typeface="Times New Roman" panose="02020603050405020304" pitchFamily="18" charset="0"/>
              </a:rPr>
              <a:t>--Reduced by </a:t>
            </a:r>
            <a:r>
              <a:rPr lang="en-US" sz="2400" dirty="0">
                <a:latin typeface="Times New Roman" panose="02020603050405020304" pitchFamily="18" charset="0"/>
                <a:ea typeface="Calibri" panose="020F0502020204030204" pitchFamily="34" charset="0"/>
              </a:rPr>
              <a:t>pulse by pulse current protection </a:t>
            </a:r>
          </a:p>
          <a:p>
            <a:pPr marL="285750" indent="-285750">
              <a:buFont typeface="Wingdings" panose="05000000000000000000" pitchFamily="2" charset="2"/>
              <a:buChar char="q"/>
            </a:pPr>
            <a:r>
              <a:rPr lang="en-US" sz="2400" dirty="0">
                <a:latin typeface="Times New Roman" panose="02020603050405020304" pitchFamily="18" charset="0"/>
              </a:rPr>
              <a:t>Double ended topology</a:t>
            </a:r>
          </a:p>
          <a:p>
            <a:pPr marL="285750" indent="-285750">
              <a:buFont typeface="Wingdings" panose="05000000000000000000" pitchFamily="2" charset="2"/>
              <a:buChar char="q"/>
            </a:pPr>
            <a:endParaRPr lang="en-US" dirty="0"/>
          </a:p>
        </p:txBody>
      </p:sp>
      <p:sp>
        <p:nvSpPr>
          <p:cNvPr id="4" name="Slide Number Placeholder 3">
            <a:extLst>
              <a:ext uri="{FF2B5EF4-FFF2-40B4-BE49-F238E27FC236}">
                <a16:creationId xmlns:a16="http://schemas.microsoft.com/office/drawing/2014/main" id="{65C0B4A5-D97A-4E5D-AE14-0F8F957ABD2B}"/>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4266573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Selecting the Controller IC</a:t>
            </a:r>
          </a:p>
        </p:txBody>
      </p:sp>
      <p:sp>
        <p:nvSpPr>
          <p:cNvPr id="3" name="Rectangle 2"/>
          <p:cNvSpPr/>
          <p:nvPr/>
        </p:nvSpPr>
        <p:spPr>
          <a:xfrm>
            <a:off x="432191" y="2135969"/>
            <a:ext cx="6231845" cy="523220"/>
          </a:xfrm>
          <a:prstGeom prst="rect">
            <a:avLst/>
          </a:prstGeom>
        </p:spPr>
        <p:txBody>
          <a:bodyPr wrap="square">
            <a:spAutoFit/>
          </a:bodyPr>
          <a:lstStyle/>
          <a:p>
            <a:r>
              <a:rPr lang="en-IN" sz="2800" b="1" dirty="0">
                <a:solidFill>
                  <a:srgbClr val="000000"/>
                </a:solidFill>
                <a:latin typeface="Tw Cen MT Condensed" panose="020B0606020104020203" pitchFamily="34" charset="0"/>
              </a:rPr>
              <a:t>Selecting the Optimum Control Method</a:t>
            </a:r>
            <a:endParaRPr lang="en-IN" sz="2800" dirty="0"/>
          </a:p>
        </p:txBody>
      </p:sp>
      <p:sp>
        <p:nvSpPr>
          <p:cNvPr id="4" name="TextBox 3"/>
          <p:cNvSpPr txBox="1"/>
          <p:nvPr/>
        </p:nvSpPr>
        <p:spPr>
          <a:xfrm>
            <a:off x="432191" y="2784764"/>
            <a:ext cx="3484672" cy="830997"/>
          </a:xfrm>
          <a:prstGeom prst="rect">
            <a:avLst/>
          </a:prstGeom>
          <a:noFill/>
        </p:spPr>
        <p:txBody>
          <a:bodyPr wrap="none" rtlCol="0">
            <a:spAutoFit/>
          </a:bodyPr>
          <a:lstStyle/>
          <a:p>
            <a:pPr marL="342900" indent="-342900">
              <a:buFont typeface="Wingdings" panose="05000000000000000000" pitchFamily="2" charset="2"/>
              <a:buChar char="v"/>
            </a:pPr>
            <a:r>
              <a:rPr lang="en-IN" sz="2400" dirty="0"/>
              <a:t>Voltage mode control</a:t>
            </a:r>
          </a:p>
          <a:p>
            <a:pPr marL="342900" indent="-342900">
              <a:buFont typeface="Wingdings" panose="05000000000000000000" pitchFamily="2" charset="2"/>
              <a:buChar char="v"/>
            </a:pPr>
            <a:r>
              <a:rPr lang="en-IN" sz="2400" dirty="0"/>
              <a:t>Current mode control</a:t>
            </a:r>
          </a:p>
        </p:txBody>
      </p:sp>
      <p:sp>
        <p:nvSpPr>
          <p:cNvPr id="5" name="Rectangle 4"/>
          <p:cNvSpPr/>
          <p:nvPr/>
        </p:nvSpPr>
        <p:spPr>
          <a:xfrm>
            <a:off x="541771" y="3658206"/>
            <a:ext cx="3668754" cy="461665"/>
          </a:xfrm>
          <a:prstGeom prst="rect">
            <a:avLst/>
          </a:prstGeom>
        </p:spPr>
        <p:txBody>
          <a:bodyPr wrap="square">
            <a:spAutoFit/>
          </a:bodyPr>
          <a:lstStyle/>
          <a:p>
            <a:r>
              <a:rPr lang="en-IN" sz="2400" b="1" dirty="0">
                <a:solidFill>
                  <a:srgbClr val="000000"/>
                </a:solidFill>
                <a:latin typeface="+mj-lt"/>
              </a:rPr>
              <a:t>Voltage-mode control</a:t>
            </a:r>
          </a:p>
        </p:txBody>
      </p:sp>
      <p:sp>
        <p:nvSpPr>
          <p:cNvPr id="6" name="TextBox 5"/>
          <p:cNvSpPr txBox="1"/>
          <p:nvPr/>
        </p:nvSpPr>
        <p:spPr>
          <a:xfrm>
            <a:off x="872837" y="4177385"/>
            <a:ext cx="11273820" cy="646331"/>
          </a:xfrm>
          <a:prstGeom prst="rect">
            <a:avLst/>
          </a:prstGeom>
          <a:noFill/>
        </p:spPr>
        <p:txBody>
          <a:bodyPr wrap="square" rtlCol="0">
            <a:spAutoFit/>
          </a:bodyPr>
          <a:lstStyle/>
          <a:p>
            <a:pPr marL="285750" indent="-285750">
              <a:buFont typeface="Wingdings" panose="05000000000000000000" pitchFamily="2" charset="2"/>
              <a:buChar char="§"/>
            </a:pPr>
            <a:r>
              <a:rPr lang="en-IN" dirty="0"/>
              <a:t>The important trait of voltage-mode control is that the error voltage is placed into a PWM comparator</a:t>
            </a:r>
          </a:p>
          <a:p>
            <a:r>
              <a:rPr lang="en-IN" dirty="0"/>
              <a:t>	and compared against a clock generated </a:t>
            </a:r>
            <a:r>
              <a:rPr lang="en-IN" dirty="0" err="1"/>
              <a:t>sawtooth</a:t>
            </a:r>
            <a:r>
              <a:rPr lang="en-IN" dirty="0"/>
              <a:t> waveform.</a:t>
            </a:r>
          </a:p>
        </p:txBody>
      </p:sp>
      <p:sp>
        <p:nvSpPr>
          <p:cNvPr id="8" name="TextBox 7"/>
          <p:cNvSpPr txBox="1"/>
          <p:nvPr/>
        </p:nvSpPr>
        <p:spPr>
          <a:xfrm>
            <a:off x="884869" y="4881230"/>
            <a:ext cx="9204764" cy="1754326"/>
          </a:xfrm>
          <a:prstGeom prst="rect">
            <a:avLst/>
          </a:prstGeom>
          <a:noFill/>
        </p:spPr>
        <p:txBody>
          <a:bodyPr wrap="none" rtlCol="0">
            <a:spAutoFit/>
          </a:bodyPr>
          <a:lstStyle/>
          <a:p>
            <a:pPr marL="285750" indent="-285750">
              <a:buFont typeface="Wingdings" panose="05000000000000000000" pitchFamily="2" charset="2"/>
              <a:buChar char="§"/>
            </a:pPr>
            <a:r>
              <a:rPr lang="en-IN" dirty="0"/>
              <a:t>As the error voltage rises and falls the </a:t>
            </a:r>
            <a:r>
              <a:rPr lang="en-IN" dirty="0" err="1"/>
              <a:t>pulsewidth</a:t>
            </a:r>
            <a:r>
              <a:rPr lang="en-IN" dirty="0"/>
              <a:t> of the output signal increases and</a:t>
            </a:r>
          </a:p>
          <a:p>
            <a:r>
              <a:rPr lang="en-IN" dirty="0"/>
              <a:t>	decreases.</a:t>
            </a:r>
          </a:p>
          <a:p>
            <a:endParaRPr lang="en-IN" dirty="0"/>
          </a:p>
          <a:p>
            <a:r>
              <a:rPr lang="en-IN" i="1" dirty="0"/>
              <a:t>To identify a voltage-mode control IC, look for a capacitor R-C oscillator</a:t>
            </a:r>
          </a:p>
          <a:p>
            <a:r>
              <a:rPr lang="en-IN" i="1" dirty="0"/>
              <a:t>and see if the capacitor </a:t>
            </a:r>
            <a:r>
              <a:rPr lang="en-IN" i="1" dirty="0" err="1"/>
              <a:t>sawtooth</a:t>
            </a:r>
            <a:r>
              <a:rPr lang="en-IN" i="1" dirty="0"/>
              <a:t> voltage goes to a comparator with the error</a:t>
            </a:r>
          </a:p>
          <a:p>
            <a:r>
              <a:rPr lang="en-IN" i="1" dirty="0"/>
              <a:t>voltage.</a:t>
            </a:r>
            <a:endParaRPr lang="en-IN" dirty="0"/>
          </a:p>
        </p:txBody>
      </p:sp>
      <p:sp>
        <p:nvSpPr>
          <p:cNvPr id="7" name="Slide Number Placeholder 6">
            <a:extLst>
              <a:ext uri="{FF2B5EF4-FFF2-40B4-BE49-F238E27FC236}">
                <a16:creationId xmlns:a16="http://schemas.microsoft.com/office/drawing/2014/main" id="{31D36BEF-1B80-42C3-9BAA-4593CDE53750}"/>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306918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Selecting the Controller IC</a:t>
            </a:r>
          </a:p>
        </p:txBody>
      </p:sp>
      <p:graphicFrame>
        <p:nvGraphicFramePr>
          <p:cNvPr id="5" name="Table 4"/>
          <p:cNvGraphicFramePr>
            <a:graphicFrameLocks noGrp="1"/>
          </p:cNvGraphicFramePr>
          <p:nvPr>
            <p:extLst>
              <p:ext uri="{D42A27DB-BD31-4B8C-83A1-F6EECF244321}">
                <p14:modId xmlns:p14="http://schemas.microsoft.com/office/powerpoint/2010/main" val="1856095274"/>
              </p:ext>
            </p:extLst>
          </p:nvPr>
        </p:nvGraphicFramePr>
        <p:xfrm>
          <a:off x="1423251" y="2687012"/>
          <a:ext cx="8127999" cy="3754120"/>
        </p:xfrm>
        <a:graphic>
          <a:graphicData uri="http://schemas.openxmlformats.org/drawingml/2006/table">
            <a:tbl>
              <a:tblPr firstRow="1" bandRow="1">
                <a:tableStyleId>{6E25E649-3F16-4E02-A733-19D2CDBF48F0}</a:tableStyleId>
              </a:tblPr>
              <a:tblGrid>
                <a:gridCol w="2709333">
                  <a:extLst>
                    <a:ext uri="{9D8B030D-6E8A-4147-A177-3AD203B41FA5}">
                      <a16:colId xmlns:a16="http://schemas.microsoft.com/office/drawing/2014/main" val="2212538713"/>
                    </a:ext>
                  </a:extLst>
                </a:gridCol>
                <a:gridCol w="2709333">
                  <a:extLst>
                    <a:ext uri="{9D8B030D-6E8A-4147-A177-3AD203B41FA5}">
                      <a16:colId xmlns:a16="http://schemas.microsoft.com/office/drawing/2014/main" val="1872595637"/>
                    </a:ext>
                  </a:extLst>
                </a:gridCol>
                <a:gridCol w="2709333">
                  <a:extLst>
                    <a:ext uri="{9D8B030D-6E8A-4147-A177-3AD203B41FA5}">
                      <a16:colId xmlns:a16="http://schemas.microsoft.com/office/drawing/2014/main" val="2747597864"/>
                    </a:ext>
                  </a:extLst>
                </a:gridCol>
              </a:tblGrid>
              <a:tr h="370840">
                <a:tc>
                  <a:txBody>
                    <a:bodyPr/>
                    <a:lstStyle/>
                    <a:p>
                      <a:r>
                        <a:rPr lang="en-IN" sz="1800" b="1" kern="1200" dirty="0">
                          <a:solidFill>
                            <a:schemeClr val="bg1"/>
                          </a:solidFill>
                          <a:latin typeface="+mn-lt"/>
                          <a:ea typeface="+mn-ea"/>
                          <a:cs typeface="+mn-cs"/>
                        </a:rPr>
                        <a:t>Control Method </a:t>
                      </a:r>
                      <a:endParaRPr lang="en-IN" dirty="0">
                        <a:solidFill>
                          <a:schemeClr val="bg1"/>
                        </a:solidFill>
                      </a:endParaRPr>
                    </a:p>
                  </a:txBody>
                  <a:tcPr/>
                </a:tc>
                <a:tc>
                  <a:txBody>
                    <a:bodyPr/>
                    <a:lstStyle/>
                    <a:p>
                      <a:r>
                        <a:rPr lang="en-IN" dirty="0">
                          <a:solidFill>
                            <a:schemeClr val="bg1"/>
                          </a:solidFill>
                        </a:rPr>
                        <a:t>Optimum</a:t>
                      </a:r>
                      <a:r>
                        <a:rPr lang="en-IN" baseline="0" dirty="0">
                          <a:solidFill>
                            <a:schemeClr val="bg1"/>
                          </a:solidFill>
                        </a:rPr>
                        <a:t> topology</a:t>
                      </a:r>
                      <a:endParaRPr lang="en-IN" dirty="0">
                        <a:solidFill>
                          <a:schemeClr val="bg1"/>
                        </a:solidFill>
                      </a:endParaRPr>
                    </a:p>
                  </a:txBody>
                  <a:tcPr/>
                </a:tc>
                <a:tc>
                  <a:txBody>
                    <a:bodyPr/>
                    <a:lstStyle/>
                    <a:p>
                      <a:r>
                        <a:rPr lang="en-IN" dirty="0">
                          <a:solidFill>
                            <a:schemeClr val="bg1"/>
                          </a:solidFill>
                        </a:rPr>
                        <a:t>Issues</a:t>
                      </a:r>
                    </a:p>
                  </a:txBody>
                  <a:tcPr/>
                </a:tc>
                <a:extLst>
                  <a:ext uri="{0D108BD9-81ED-4DB2-BD59-A6C34878D82A}">
                    <a16:rowId xmlns:a16="http://schemas.microsoft.com/office/drawing/2014/main" val="3028461762"/>
                  </a:ext>
                </a:extLst>
              </a:tr>
              <a:tr h="370840">
                <a:tc>
                  <a:txBody>
                    <a:bodyPr/>
                    <a:lstStyle/>
                    <a:p>
                      <a:r>
                        <a:rPr lang="en-IN" sz="1800" kern="1200" dirty="0">
                          <a:solidFill>
                            <a:schemeClr val="dk1"/>
                          </a:solidFill>
                          <a:latin typeface="+mn-lt"/>
                          <a:ea typeface="+mn-ea"/>
                          <a:cs typeface="+mn-cs"/>
                        </a:rPr>
                        <a:t>Voltage-mode with average OC </a:t>
                      </a:r>
                      <a:r>
                        <a:rPr lang="en-IN" sz="1800" kern="1200" dirty="0" err="1">
                          <a:solidFill>
                            <a:schemeClr val="dk1"/>
                          </a:solidFill>
                          <a:latin typeface="+mn-lt"/>
                          <a:ea typeface="+mn-ea"/>
                          <a:cs typeface="+mn-cs"/>
                        </a:rPr>
                        <a:t>foldback</a:t>
                      </a:r>
                      <a:r>
                        <a:rPr lang="en-IN" sz="1800" kern="1200" dirty="0">
                          <a:solidFill>
                            <a:schemeClr val="dk1"/>
                          </a:solidFill>
                          <a:latin typeface="+mn-lt"/>
                          <a:ea typeface="+mn-ea"/>
                          <a:cs typeface="+mn-cs"/>
                        </a:rPr>
                        <a:t> </a:t>
                      </a:r>
                      <a:endParaRPr lang="en-IN" dirty="0">
                        <a:solidFill>
                          <a:schemeClr val="bg1"/>
                        </a:solidFill>
                      </a:endParaRPr>
                    </a:p>
                  </a:txBody>
                  <a:tcPr/>
                </a:tc>
                <a:tc>
                  <a:txBody>
                    <a:bodyPr/>
                    <a:lstStyle/>
                    <a:p>
                      <a:r>
                        <a:rPr lang="en-IN" sz="1800" kern="1200" dirty="0">
                          <a:solidFill>
                            <a:schemeClr val="dk1"/>
                          </a:solidFill>
                          <a:latin typeface="+mn-lt"/>
                          <a:ea typeface="+mn-ea"/>
                          <a:cs typeface="+mn-cs"/>
                        </a:rPr>
                        <a:t>Forward-mode </a:t>
                      </a:r>
                      <a:endParaRPr lang="en-IN" dirty="0">
                        <a:solidFill>
                          <a:schemeClr val="bg1"/>
                        </a:solidFill>
                      </a:endParaRPr>
                    </a:p>
                  </a:txBody>
                  <a:tcPr/>
                </a:tc>
                <a:tc>
                  <a:txBody>
                    <a:bodyPr/>
                    <a:lstStyle/>
                    <a:p>
                      <a:r>
                        <a:rPr lang="en-IN" sz="1800" kern="1200" dirty="0">
                          <a:solidFill>
                            <a:schemeClr val="dk1"/>
                          </a:solidFill>
                          <a:latin typeface="+mn-lt"/>
                          <a:ea typeface="+mn-ea"/>
                          <a:cs typeface="+mn-cs"/>
                        </a:rPr>
                        <a:t>OC </a:t>
                      </a:r>
                      <a:r>
                        <a:rPr lang="en-IN" sz="1800" kern="1200" dirty="0" err="1">
                          <a:solidFill>
                            <a:schemeClr val="dk1"/>
                          </a:solidFill>
                          <a:latin typeface="+mn-lt"/>
                          <a:ea typeface="+mn-ea"/>
                          <a:cs typeface="+mn-cs"/>
                        </a:rPr>
                        <a:t>foldback</a:t>
                      </a:r>
                      <a:r>
                        <a:rPr lang="en-IN" sz="1800" kern="1200" dirty="0">
                          <a:solidFill>
                            <a:schemeClr val="dk1"/>
                          </a:solidFill>
                          <a:latin typeface="+mn-lt"/>
                          <a:ea typeface="+mn-ea"/>
                          <a:cs typeface="+mn-cs"/>
                        </a:rPr>
                        <a:t> slow, could</a:t>
                      </a:r>
                    </a:p>
                    <a:p>
                      <a:r>
                        <a:rPr lang="en-IN" sz="1800" kern="1200" dirty="0">
                          <a:solidFill>
                            <a:schemeClr val="dk1"/>
                          </a:solidFill>
                          <a:latin typeface="+mn-lt"/>
                          <a:ea typeface="+mn-ea"/>
                          <a:cs typeface="+mn-cs"/>
                        </a:rPr>
                        <a:t>cause power switch</a:t>
                      </a:r>
                    </a:p>
                    <a:p>
                      <a:r>
                        <a:rPr lang="en-IN" sz="1800" kern="1200" dirty="0">
                          <a:solidFill>
                            <a:schemeClr val="dk1"/>
                          </a:solidFill>
                          <a:latin typeface="+mn-lt"/>
                          <a:ea typeface="+mn-ea"/>
                          <a:cs typeface="+mn-cs"/>
                        </a:rPr>
                        <a:t>failures</a:t>
                      </a:r>
                    </a:p>
                  </a:txBody>
                  <a:tcPr/>
                </a:tc>
                <a:extLst>
                  <a:ext uri="{0D108BD9-81ED-4DB2-BD59-A6C34878D82A}">
                    <a16:rowId xmlns:a16="http://schemas.microsoft.com/office/drawing/2014/main" val="264550555"/>
                  </a:ext>
                </a:extLst>
              </a:tr>
              <a:tr h="370840">
                <a:tc>
                  <a:txBody>
                    <a:bodyPr/>
                    <a:lstStyle/>
                    <a:p>
                      <a:r>
                        <a:rPr lang="en-IN" sz="1800" kern="1200" dirty="0">
                          <a:solidFill>
                            <a:schemeClr val="dk1"/>
                          </a:solidFill>
                          <a:latin typeface="+mn-lt"/>
                          <a:ea typeface="+mn-ea"/>
                          <a:cs typeface="+mn-cs"/>
                        </a:rPr>
                        <a:t>Voltage-mode with </a:t>
                      </a:r>
                    </a:p>
                    <a:p>
                      <a:r>
                        <a:rPr lang="en-IN" sz="1800" kern="1200" dirty="0">
                          <a:solidFill>
                            <a:schemeClr val="dk1"/>
                          </a:solidFill>
                          <a:latin typeface="+mn-lt"/>
                          <a:ea typeface="+mn-ea"/>
                          <a:cs typeface="+mn-cs"/>
                        </a:rPr>
                        <a:t>pulse-to-pulse OC limiting </a:t>
                      </a:r>
                      <a:endParaRPr lang="en-IN" dirty="0">
                        <a:solidFill>
                          <a:schemeClr val="bg1"/>
                        </a:solidFill>
                      </a:endParaRPr>
                    </a:p>
                  </a:txBody>
                  <a:tcPr/>
                </a:tc>
                <a:tc>
                  <a:txBody>
                    <a:bodyPr/>
                    <a:lstStyle/>
                    <a:p>
                      <a:r>
                        <a:rPr lang="en-IN" sz="1800" kern="1200" dirty="0">
                          <a:solidFill>
                            <a:schemeClr val="dk1"/>
                          </a:solidFill>
                          <a:latin typeface="+mn-lt"/>
                          <a:ea typeface="+mn-ea"/>
                          <a:cs typeface="+mn-cs"/>
                        </a:rPr>
                        <a:t>Forward-mode </a:t>
                      </a:r>
                      <a:endParaRPr lang="en-IN" dirty="0">
                        <a:solidFill>
                          <a:schemeClr val="bg1"/>
                        </a:solidFill>
                      </a:endParaRPr>
                    </a:p>
                  </a:txBody>
                  <a:tcPr/>
                </a:tc>
                <a:tc>
                  <a:txBody>
                    <a:bodyPr/>
                    <a:lstStyle/>
                    <a:p>
                      <a:r>
                        <a:rPr lang="en-IN" sz="1800" kern="1200" dirty="0">
                          <a:solidFill>
                            <a:schemeClr val="dk1"/>
                          </a:solidFill>
                          <a:latin typeface="+mn-lt"/>
                          <a:ea typeface="+mn-ea"/>
                          <a:cs typeface="+mn-cs"/>
                        </a:rPr>
                        <a:t>Very good OC protection;</a:t>
                      </a:r>
                    </a:p>
                    <a:p>
                      <a:r>
                        <a:rPr lang="en-IN" sz="1800" kern="1200" dirty="0">
                          <a:solidFill>
                            <a:schemeClr val="dk1"/>
                          </a:solidFill>
                          <a:latin typeface="+mn-lt"/>
                          <a:ea typeface="+mn-ea"/>
                          <a:cs typeface="+mn-cs"/>
                        </a:rPr>
                        <a:t>usually hi-side current</a:t>
                      </a:r>
                    </a:p>
                    <a:p>
                      <a:r>
                        <a:rPr lang="en-IN" sz="1800" kern="1200" dirty="0">
                          <a:solidFill>
                            <a:schemeClr val="dk1"/>
                          </a:solidFill>
                          <a:latin typeface="+mn-lt"/>
                          <a:ea typeface="+mn-ea"/>
                          <a:cs typeface="+mn-cs"/>
                        </a:rPr>
                        <a:t>Sensing</a:t>
                      </a:r>
                    </a:p>
                  </a:txBody>
                  <a:tcPr/>
                </a:tc>
                <a:extLst>
                  <a:ext uri="{0D108BD9-81ED-4DB2-BD59-A6C34878D82A}">
                    <a16:rowId xmlns:a16="http://schemas.microsoft.com/office/drawing/2014/main" val="1409141346"/>
                  </a:ext>
                </a:extLst>
              </a:tr>
              <a:tr h="370840">
                <a:tc>
                  <a:txBody>
                    <a:bodyPr/>
                    <a:lstStyle/>
                    <a:p>
                      <a:r>
                        <a:rPr lang="en-IN" sz="1800" kern="1200" dirty="0">
                          <a:solidFill>
                            <a:schemeClr val="dk1"/>
                          </a:solidFill>
                          <a:latin typeface="+mn-lt"/>
                          <a:ea typeface="+mn-ea"/>
                          <a:cs typeface="+mn-cs"/>
                        </a:rPr>
                        <a:t>Hysteretic current- mode </a:t>
                      </a:r>
                      <a:endParaRPr lang="en-IN" dirty="0">
                        <a:solidFill>
                          <a:schemeClr val="bg1"/>
                        </a:solidFill>
                      </a:endParaRPr>
                    </a:p>
                  </a:txBody>
                  <a:tcPr/>
                </a:tc>
                <a:tc>
                  <a:txBody>
                    <a:bodyPr/>
                    <a:lstStyle/>
                    <a:p>
                      <a:r>
                        <a:rPr lang="en-IN" sz="1800" kern="1200" dirty="0">
                          <a:solidFill>
                            <a:schemeClr val="dk1"/>
                          </a:solidFill>
                          <a:latin typeface="+mn-lt"/>
                          <a:ea typeface="+mn-ea"/>
                          <a:cs typeface="+mn-cs"/>
                        </a:rPr>
                        <a:t>Forward- and boost-mode </a:t>
                      </a:r>
                      <a:endParaRPr lang="en-IN" dirty="0">
                        <a:solidFill>
                          <a:schemeClr val="bg1"/>
                        </a:solidFill>
                      </a:endParaRPr>
                    </a:p>
                  </a:txBody>
                  <a:tcPr/>
                </a:tc>
                <a:tc>
                  <a:txBody>
                    <a:bodyPr/>
                    <a:lstStyle/>
                    <a:p>
                      <a:r>
                        <a:rPr lang="en-IN" sz="1800" kern="1200" dirty="0">
                          <a:solidFill>
                            <a:schemeClr val="dk1"/>
                          </a:solidFill>
                          <a:latin typeface="+mn-lt"/>
                          <a:ea typeface="+mn-ea"/>
                          <a:cs typeface="+mn-cs"/>
                        </a:rPr>
                        <a:t>Heavily patented;</a:t>
                      </a:r>
                    </a:p>
                    <a:p>
                      <a:r>
                        <a:rPr lang="en-IN" sz="1800" kern="1200" dirty="0">
                          <a:solidFill>
                            <a:schemeClr val="dk1"/>
                          </a:solidFill>
                          <a:latin typeface="+mn-lt"/>
                          <a:ea typeface="+mn-ea"/>
                          <a:cs typeface="+mn-cs"/>
                        </a:rPr>
                        <a:t>few control ICs</a:t>
                      </a:r>
                    </a:p>
                  </a:txBody>
                  <a:tcPr/>
                </a:tc>
                <a:extLst>
                  <a:ext uri="{0D108BD9-81ED-4DB2-BD59-A6C34878D82A}">
                    <a16:rowId xmlns:a16="http://schemas.microsoft.com/office/drawing/2014/main" val="1397164433"/>
                  </a:ext>
                </a:extLst>
              </a:tr>
              <a:tr h="370840">
                <a:tc>
                  <a:txBody>
                    <a:bodyPr/>
                    <a:lstStyle/>
                    <a:p>
                      <a:r>
                        <a:rPr lang="en-IN" sz="1800" kern="1200" dirty="0">
                          <a:solidFill>
                            <a:schemeClr val="dk1"/>
                          </a:solidFill>
                          <a:latin typeface="+mn-lt"/>
                          <a:ea typeface="+mn-ea"/>
                          <a:cs typeface="+mn-cs"/>
                        </a:rPr>
                        <a:t>Current-mode, turn-on with clock </a:t>
                      </a:r>
                      <a:endParaRPr lang="en-IN" dirty="0">
                        <a:solidFill>
                          <a:schemeClr val="bg1"/>
                        </a:solidFill>
                      </a:endParaRPr>
                    </a:p>
                  </a:txBody>
                  <a:tcPr/>
                </a:tc>
                <a:tc>
                  <a:txBody>
                    <a:bodyPr/>
                    <a:lstStyle/>
                    <a:p>
                      <a:r>
                        <a:rPr lang="en-IN" dirty="0">
                          <a:solidFill>
                            <a:schemeClr val="bg1"/>
                          </a:solidFill>
                        </a:rPr>
                        <a:t>boost</a:t>
                      </a:r>
                    </a:p>
                  </a:txBody>
                  <a:tcPr/>
                </a:tc>
                <a:tc>
                  <a:txBody>
                    <a:bodyPr/>
                    <a:lstStyle/>
                    <a:p>
                      <a:r>
                        <a:rPr lang="en-IN" sz="1800" kern="1200" dirty="0">
                          <a:solidFill>
                            <a:schemeClr val="dk1"/>
                          </a:solidFill>
                          <a:latin typeface="+mn-lt"/>
                          <a:ea typeface="+mn-ea"/>
                          <a:cs typeface="+mn-cs"/>
                        </a:rPr>
                        <a:t>Current-mode, turn-on with clock </a:t>
                      </a:r>
                      <a:endParaRPr lang="en-IN" dirty="0">
                        <a:solidFill>
                          <a:schemeClr val="bg1"/>
                        </a:solidFill>
                      </a:endParaRPr>
                    </a:p>
                  </a:txBody>
                  <a:tcPr/>
                </a:tc>
                <a:extLst>
                  <a:ext uri="{0D108BD9-81ED-4DB2-BD59-A6C34878D82A}">
                    <a16:rowId xmlns:a16="http://schemas.microsoft.com/office/drawing/2014/main" val="3604147049"/>
                  </a:ext>
                </a:extLst>
              </a:tr>
            </a:tbl>
          </a:graphicData>
        </a:graphic>
      </p:graphicFrame>
      <p:sp>
        <p:nvSpPr>
          <p:cNvPr id="6" name="Rectangle 5"/>
          <p:cNvSpPr/>
          <p:nvPr/>
        </p:nvSpPr>
        <p:spPr>
          <a:xfrm>
            <a:off x="1453693" y="3975254"/>
            <a:ext cx="8067113" cy="1177636"/>
          </a:xfrm>
          <a:prstGeom prst="rect">
            <a:avLst/>
          </a:prstGeom>
          <a:noFill/>
          <a:ln w="38100">
            <a:solidFill>
              <a:srgbClr val="FF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423251" y="2111863"/>
            <a:ext cx="3370422" cy="523220"/>
          </a:xfrm>
          <a:prstGeom prst="rect">
            <a:avLst/>
          </a:prstGeom>
        </p:spPr>
        <p:txBody>
          <a:bodyPr wrap="square">
            <a:spAutoFit/>
          </a:bodyPr>
          <a:lstStyle/>
          <a:p>
            <a:r>
              <a:rPr lang="en-IN" sz="2800" b="1" dirty="0">
                <a:solidFill>
                  <a:srgbClr val="000000"/>
                </a:solidFill>
                <a:latin typeface="Tw Cen MT Condensed" panose="020B0606020104020203" pitchFamily="34" charset="0"/>
              </a:rPr>
              <a:t>PWM Control Methods</a:t>
            </a:r>
          </a:p>
        </p:txBody>
      </p:sp>
      <p:sp>
        <p:nvSpPr>
          <p:cNvPr id="3" name="Slide Number Placeholder 2">
            <a:extLst>
              <a:ext uri="{FF2B5EF4-FFF2-40B4-BE49-F238E27FC236}">
                <a16:creationId xmlns:a16="http://schemas.microsoft.com/office/drawing/2014/main" id="{F3376132-37EC-4B8E-A9C2-34CE1B65C8B5}"/>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810045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Selecting the Controller IC</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11927" y="2145723"/>
            <a:ext cx="8271164" cy="4533900"/>
          </a:xfrm>
          <a:prstGeom prst="round2DiagRect">
            <a:avLst>
              <a:gd name="adj1" fmla="val 16667"/>
              <a:gd name="adj2" fmla="val 0"/>
            </a:avLst>
          </a:prstGeom>
          <a:ln w="88900" cap="sq">
            <a:solidFill>
              <a:srgbClr val="FFFFFF"/>
            </a:solidFill>
            <a:miter lim="800000"/>
          </a:ln>
          <a:effectLst>
            <a:outerShdw blurRad="50800" dist="38100" algn="l" rotWithShape="0">
              <a:prstClr val="black">
                <a:alpha val="40000"/>
              </a:prstClr>
            </a:outerShdw>
          </a:effectLst>
        </p:spPr>
      </p:pic>
      <p:sp>
        <p:nvSpPr>
          <p:cNvPr id="3" name="Slide Number Placeholder 2">
            <a:extLst>
              <a:ext uri="{FF2B5EF4-FFF2-40B4-BE49-F238E27FC236}">
                <a16:creationId xmlns:a16="http://schemas.microsoft.com/office/drawing/2014/main" id="{ABAA9EFD-D69F-4C85-A488-B190C99DCF59}"/>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64174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sz="4800" b="1" i="1" dirty="0">
                <a:latin typeface="Aharoni" panose="02010803020104030203" pitchFamily="2" charset="-79"/>
                <a:cs typeface="Aharoni" panose="02010803020104030203" pitchFamily="2" charset="-79"/>
              </a:rPr>
              <a:t>ELECTRIC PROPULSION SYSTEM </a:t>
            </a:r>
          </a:p>
        </p:txBody>
      </p:sp>
      <p:sp>
        <p:nvSpPr>
          <p:cNvPr id="3" name="Slide Number Placeholder 2">
            <a:extLst>
              <a:ext uri="{FF2B5EF4-FFF2-40B4-BE49-F238E27FC236}">
                <a16:creationId xmlns:a16="http://schemas.microsoft.com/office/drawing/2014/main" id="{D77B7AB8-3FB4-4D8C-BCF4-6EAF83A56A2E}"/>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232609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Selected </a:t>
            </a:r>
            <a:r>
              <a:rPr lang="en-IN" b="1" i="1" dirty="0"/>
              <a:t>UC1825</a:t>
            </a:r>
            <a:r>
              <a:rPr lang="en-IN" dirty="0"/>
              <a:t> as Controller IC </a:t>
            </a:r>
          </a:p>
        </p:txBody>
      </p:sp>
      <p:sp>
        <p:nvSpPr>
          <p:cNvPr id="5" name="Rectangle 4"/>
          <p:cNvSpPr/>
          <p:nvPr/>
        </p:nvSpPr>
        <p:spPr>
          <a:xfrm>
            <a:off x="680321" y="2679864"/>
            <a:ext cx="7909497" cy="3970318"/>
          </a:xfrm>
          <a:prstGeom prst="rect">
            <a:avLst/>
          </a:prstGeom>
        </p:spPr>
        <p:txBody>
          <a:bodyPr wrap="square">
            <a:spAutoFit/>
          </a:bodyPr>
          <a:lstStyle/>
          <a:p>
            <a:pPr>
              <a:lnSpc>
                <a:spcPct val="150000"/>
              </a:lnSpc>
            </a:pPr>
            <a:r>
              <a:rPr lang="en-IN" sz="2400" dirty="0"/>
              <a:t>• Compatible with Voltage or Current Mode Topologies</a:t>
            </a:r>
          </a:p>
          <a:p>
            <a:pPr>
              <a:lnSpc>
                <a:spcPct val="150000"/>
              </a:lnSpc>
            </a:pPr>
            <a:r>
              <a:rPr lang="en-IN" sz="2400" dirty="0"/>
              <a:t>• Practical Operation Switching Frequencies to 1MHz</a:t>
            </a:r>
          </a:p>
          <a:p>
            <a:pPr>
              <a:lnSpc>
                <a:spcPct val="150000"/>
              </a:lnSpc>
            </a:pPr>
            <a:r>
              <a:rPr lang="en-IN" sz="2400" dirty="0"/>
              <a:t>• 50ns Propagation Delay to Output</a:t>
            </a:r>
          </a:p>
          <a:p>
            <a:pPr>
              <a:lnSpc>
                <a:spcPct val="150000"/>
              </a:lnSpc>
            </a:pPr>
            <a:r>
              <a:rPr lang="en-IN" sz="2400" dirty="0"/>
              <a:t>• Wide Bandwidth Error Amplifier</a:t>
            </a:r>
          </a:p>
          <a:p>
            <a:pPr>
              <a:lnSpc>
                <a:spcPct val="150000"/>
              </a:lnSpc>
            </a:pPr>
            <a:r>
              <a:rPr lang="en-IN" sz="2400" dirty="0"/>
              <a:t>• Pulse-by-Pulse Current Limiting</a:t>
            </a:r>
          </a:p>
          <a:p>
            <a:pPr>
              <a:lnSpc>
                <a:spcPct val="150000"/>
              </a:lnSpc>
            </a:pPr>
            <a:r>
              <a:rPr lang="en-IN" sz="2400" dirty="0"/>
              <a:t>• Soft Start / Max. Duty Cycle Control</a:t>
            </a:r>
          </a:p>
          <a:p>
            <a:pPr>
              <a:lnSpc>
                <a:spcPct val="150000"/>
              </a:lnSpc>
            </a:pPr>
            <a:r>
              <a:rPr lang="en-IN" sz="2400" dirty="0"/>
              <a:t>• Low Start Up Current (1.1mA)</a:t>
            </a:r>
            <a:endParaRPr lang="en-IN" sz="2400" dirty="0">
              <a:effectLst/>
            </a:endParaRPr>
          </a:p>
        </p:txBody>
      </p:sp>
      <p:sp>
        <p:nvSpPr>
          <p:cNvPr id="6" name="Rectangle 5"/>
          <p:cNvSpPr/>
          <p:nvPr/>
        </p:nvSpPr>
        <p:spPr>
          <a:xfrm>
            <a:off x="680321" y="2156644"/>
            <a:ext cx="4270400" cy="523220"/>
          </a:xfrm>
          <a:prstGeom prst="rect">
            <a:avLst/>
          </a:prstGeom>
        </p:spPr>
        <p:txBody>
          <a:bodyPr wrap="none">
            <a:spAutoFit/>
          </a:bodyPr>
          <a:lstStyle/>
          <a:p>
            <a:r>
              <a:rPr lang="en-IN" sz="2800" b="1" dirty="0">
                <a:solidFill>
                  <a:schemeClr val="bg1"/>
                </a:solidFill>
                <a:effectLst>
                  <a:outerShdw blurRad="38100" dist="38100" dir="2700000" algn="tl">
                    <a:srgbClr val="000000">
                      <a:alpha val="43137"/>
                    </a:srgbClr>
                  </a:outerShdw>
                </a:effectLst>
                <a:latin typeface="+mj-lt"/>
              </a:rPr>
              <a:t>FEATURES OF UC1825 IC</a:t>
            </a:r>
          </a:p>
        </p:txBody>
      </p:sp>
      <p:sp>
        <p:nvSpPr>
          <p:cNvPr id="3" name="Slide Number Placeholder 2">
            <a:extLst>
              <a:ext uri="{FF2B5EF4-FFF2-40B4-BE49-F238E27FC236}">
                <a16:creationId xmlns:a16="http://schemas.microsoft.com/office/drawing/2014/main" id="{19C91F13-C980-448D-A7FD-9A2908C9B565}"/>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944665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FB201-5AC5-4252-80AE-ED2CEE7C5EF3}"/>
              </a:ext>
            </a:extLst>
          </p:cNvPr>
          <p:cNvSpPr>
            <a:spLocks noGrp="1"/>
          </p:cNvSpPr>
          <p:nvPr>
            <p:ph type="title"/>
          </p:nvPr>
        </p:nvSpPr>
        <p:spPr/>
        <p:txBody>
          <a:bodyPr/>
          <a:lstStyle/>
          <a:p>
            <a:r>
              <a:rPr lang="en-US" dirty="0"/>
              <a:t>Controller Diagrams</a:t>
            </a:r>
          </a:p>
        </p:txBody>
      </p:sp>
      <p:sp>
        <p:nvSpPr>
          <p:cNvPr id="4" name="Text Placeholder 3">
            <a:extLst>
              <a:ext uri="{FF2B5EF4-FFF2-40B4-BE49-F238E27FC236}">
                <a16:creationId xmlns:a16="http://schemas.microsoft.com/office/drawing/2014/main" id="{3706F2BE-B379-40AF-BA7C-7251B7749576}"/>
              </a:ext>
            </a:extLst>
          </p:cNvPr>
          <p:cNvSpPr>
            <a:spLocks noGrp="1"/>
          </p:cNvSpPr>
          <p:nvPr>
            <p:ph type="body" sz="half" idx="2"/>
          </p:nvPr>
        </p:nvSpPr>
        <p:spPr>
          <a:xfrm>
            <a:off x="680323" y="2336873"/>
            <a:ext cx="3876256" cy="3599315"/>
          </a:xfrm>
        </p:spPr>
        <p:txBody>
          <a:bodyPr/>
          <a:lstStyle/>
          <a:p>
            <a:r>
              <a:rPr lang="en-US" sz="2000" b="1" dirty="0">
                <a:solidFill>
                  <a:schemeClr val="bg1"/>
                </a:solidFill>
                <a:latin typeface="+mj-lt"/>
              </a:rPr>
              <a:t>The Features Adopted For Selecting The Controller IC Are:</a:t>
            </a:r>
            <a:endParaRPr lang="en-US" sz="2000" b="1" dirty="0">
              <a:solidFill>
                <a:schemeClr val="bg1"/>
              </a:solidFill>
            </a:endParaRPr>
          </a:p>
          <a:p>
            <a:pPr marL="285750" lvl="0" indent="-285750">
              <a:buFont typeface="Wingdings" panose="05000000000000000000" pitchFamily="2" charset="2"/>
              <a:buChar char="q"/>
            </a:pPr>
            <a:r>
              <a:rPr lang="en-US" sz="2000" dirty="0"/>
              <a:t>Ability to operate directly from the input voltage. </a:t>
            </a:r>
          </a:p>
          <a:p>
            <a:pPr marL="285750" lvl="0" indent="-285750">
              <a:buFont typeface="Wingdings" panose="05000000000000000000" pitchFamily="2" charset="2"/>
              <a:buChar char="q"/>
            </a:pPr>
            <a:r>
              <a:rPr lang="en-US" sz="2000" dirty="0"/>
              <a:t>Pulse to pulse over current limiting. </a:t>
            </a:r>
          </a:p>
          <a:p>
            <a:pPr marL="285750" lvl="0" indent="-285750">
              <a:buFont typeface="Wingdings" panose="05000000000000000000" pitchFamily="2" charset="2"/>
              <a:buChar char="q"/>
            </a:pPr>
            <a:r>
              <a:rPr lang="en-US" sz="2000" dirty="0"/>
              <a:t>Totem pole MOSFET drivers. </a:t>
            </a:r>
          </a:p>
          <a:p>
            <a:endParaRPr lang="en-US" dirty="0"/>
          </a:p>
        </p:txBody>
      </p:sp>
      <p:pic>
        <p:nvPicPr>
          <p:cNvPr id="5" name="Picture Placeholder 4">
            <a:extLst>
              <a:ext uri="{FF2B5EF4-FFF2-40B4-BE49-F238E27FC236}">
                <a16:creationId xmlns:a16="http://schemas.microsoft.com/office/drawing/2014/main" id="{755C28A3-B620-4994-8450-E80B10CCE1A4}"/>
              </a:ext>
            </a:extLst>
          </p:cNvPr>
          <p:cNvPicPr>
            <a:picLocks noGrp="1"/>
          </p:cNvPicPr>
          <p:nvPr>
            <p:ph type="pic" idx="1"/>
          </p:nvPr>
        </p:nvPicPr>
        <p:blipFill>
          <a:blip r:embed="rId2">
            <a:extLst>
              <a:ext uri="{28A0092B-C50C-407E-A947-70E740481C1C}">
                <a14:useLocalDpi xmlns:a14="http://schemas.microsoft.com/office/drawing/2010/main" val="0"/>
              </a:ext>
            </a:extLst>
          </a:blip>
          <a:srcRect t="4706" b="4706"/>
          <a:stretch>
            <a:fillRect/>
          </a:stretch>
        </p:blipFill>
        <p:spPr bwMode="auto">
          <a:prstGeom prst="rect">
            <a:avLst/>
          </a:prstGeom>
          <a:noFill/>
          <a:ln>
            <a:noFill/>
          </a:ln>
        </p:spPr>
      </p:pic>
      <p:sp>
        <p:nvSpPr>
          <p:cNvPr id="6" name="TextBox 5">
            <a:extLst>
              <a:ext uri="{FF2B5EF4-FFF2-40B4-BE49-F238E27FC236}">
                <a16:creationId xmlns:a16="http://schemas.microsoft.com/office/drawing/2014/main" id="{3650F7E6-4C8D-4D5B-92BC-FFE1FA52E0A0}"/>
              </a:ext>
            </a:extLst>
          </p:cNvPr>
          <p:cNvSpPr txBox="1"/>
          <p:nvPr/>
        </p:nvSpPr>
        <p:spPr>
          <a:xfrm>
            <a:off x="6928749" y="4038876"/>
            <a:ext cx="1162974"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b="1" i="1" dirty="0">
                <a:solidFill>
                  <a:schemeClr val="bg1"/>
                </a:solidFill>
              </a:rPr>
              <a:t>UC1825</a:t>
            </a:r>
          </a:p>
        </p:txBody>
      </p:sp>
      <p:sp>
        <p:nvSpPr>
          <p:cNvPr id="3" name="Slide Number Placeholder 2">
            <a:extLst>
              <a:ext uri="{FF2B5EF4-FFF2-40B4-BE49-F238E27FC236}">
                <a16:creationId xmlns:a16="http://schemas.microsoft.com/office/drawing/2014/main" id="{CB9AA193-700B-47BB-98A6-F89B280024B0}"/>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2053101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832663" y="1012335"/>
            <a:ext cx="8836410" cy="5692322"/>
          </a:xfrm>
          <a:prstGeom prst="rect">
            <a:avLst/>
          </a:prstGeom>
          <a:ln>
            <a:noFill/>
          </a:ln>
          <a:effectLst>
            <a:softEdge rad="112500"/>
          </a:effectLst>
        </p:spPr>
      </p:pic>
      <p:sp>
        <p:nvSpPr>
          <p:cNvPr id="3" name="TextBox 2"/>
          <p:cNvSpPr txBox="1"/>
          <p:nvPr/>
        </p:nvSpPr>
        <p:spPr>
          <a:xfrm>
            <a:off x="832663" y="235528"/>
            <a:ext cx="7493919"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2800" b="1" u="sng" dirty="0">
                <a:solidFill>
                  <a:schemeClr val="bg1"/>
                </a:solidFill>
                <a:effectLst>
                  <a:outerShdw blurRad="38100" dist="38100" dir="2700000" algn="tl">
                    <a:srgbClr val="000000">
                      <a:alpha val="43137"/>
                    </a:srgbClr>
                  </a:outerShdw>
                </a:effectLst>
                <a:latin typeface="+mj-lt"/>
              </a:rPr>
              <a:t>INTERNAL BLOCK DIAGRAM OF UC1825 IC</a:t>
            </a:r>
          </a:p>
        </p:txBody>
      </p:sp>
      <p:sp>
        <p:nvSpPr>
          <p:cNvPr id="4" name="Slide Number Placeholder 3">
            <a:extLst>
              <a:ext uri="{FF2B5EF4-FFF2-40B4-BE49-F238E27FC236}">
                <a16:creationId xmlns:a16="http://schemas.microsoft.com/office/drawing/2014/main" id="{829B2091-2C49-45B9-9CCA-411845B27400}"/>
              </a:ext>
            </a:extLst>
          </p:cNvPr>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3462347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8AFF9-22F9-40DC-B7AF-4FCA61B82D14}"/>
              </a:ext>
            </a:extLst>
          </p:cNvPr>
          <p:cNvSpPr>
            <a:spLocks noGrp="1"/>
          </p:cNvSpPr>
          <p:nvPr>
            <p:ph type="title"/>
          </p:nvPr>
        </p:nvSpPr>
        <p:spPr/>
        <p:txBody>
          <a:bodyPr/>
          <a:lstStyle/>
          <a:p>
            <a:r>
              <a:rPr lang="en-US" dirty="0"/>
              <a:t>PWM Controller</a:t>
            </a:r>
          </a:p>
        </p:txBody>
      </p:sp>
      <p:sp>
        <p:nvSpPr>
          <p:cNvPr id="3" name="TextBox 2">
            <a:extLst>
              <a:ext uri="{FF2B5EF4-FFF2-40B4-BE49-F238E27FC236}">
                <a16:creationId xmlns:a16="http://schemas.microsoft.com/office/drawing/2014/main" id="{ED3CF0E3-22D2-4552-A4D2-C9301D054D0C}"/>
              </a:ext>
            </a:extLst>
          </p:cNvPr>
          <p:cNvSpPr txBox="1"/>
          <p:nvPr/>
        </p:nvSpPr>
        <p:spPr>
          <a:xfrm>
            <a:off x="858416" y="2442141"/>
            <a:ext cx="9825135" cy="2862322"/>
          </a:xfrm>
          <a:prstGeom prst="rect">
            <a:avLst/>
          </a:prstGeom>
          <a:noFill/>
        </p:spPr>
        <p:txBody>
          <a:bodyPr wrap="square" rtlCol="0">
            <a:spAutoFit/>
          </a:bodyPr>
          <a:lstStyle/>
          <a:p>
            <a:pPr marL="342900" indent="-342900">
              <a:lnSpc>
                <a:spcPct val="250000"/>
              </a:lnSpc>
              <a:buFont typeface="Wingdings" panose="05000000000000000000" pitchFamily="2" charset="2"/>
              <a:buChar char="q"/>
            </a:pPr>
            <a:r>
              <a:rPr lang="en-US" sz="2400" dirty="0"/>
              <a:t>Generates PWM signal for MOSFET </a:t>
            </a:r>
            <a:r>
              <a:rPr lang="en-US" sz="2400" dirty="0" err="1"/>
              <a:t>Switchs</a:t>
            </a:r>
            <a:endParaRPr lang="en-US" sz="2400" dirty="0"/>
          </a:p>
          <a:p>
            <a:pPr marL="342900" indent="-342900">
              <a:lnSpc>
                <a:spcPct val="250000"/>
              </a:lnSpc>
              <a:buFont typeface="Wingdings" panose="05000000000000000000" pitchFamily="2" charset="2"/>
              <a:buChar char="q"/>
            </a:pPr>
            <a:r>
              <a:rPr lang="en-US" sz="2400" dirty="0"/>
              <a:t>Two signals from Out A &amp; Out B of </a:t>
            </a:r>
            <a:r>
              <a:rPr lang="en-US" sz="2400" dirty="0" err="1"/>
              <a:t>Opp.phases</a:t>
            </a:r>
            <a:endParaRPr lang="en-US" sz="2400" dirty="0"/>
          </a:p>
          <a:p>
            <a:pPr marL="342900" indent="-342900">
              <a:lnSpc>
                <a:spcPct val="250000"/>
              </a:lnSpc>
              <a:buFont typeface="Wingdings" panose="05000000000000000000" pitchFamily="2" charset="2"/>
              <a:buChar char="q"/>
            </a:pPr>
            <a:r>
              <a:rPr lang="en-US" sz="2400" dirty="0" err="1"/>
              <a:t>Dutycycle</a:t>
            </a:r>
            <a:r>
              <a:rPr lang="en-US" sz="2400" dirty="0"/>
              <a:t> is determined by Error signal generated from Feedback </a:t>
            </a:r>
          </a:p>
        </p:txBody>
      </p:sp>
      <p:sp>
        <p:nvSpPr>
          <p:cNvPr id="4" name="Slide Number Placeholder 3">
            <a:extLst>
              <a:ext uri="{FF2B5EF4-FFF2-40B4-BE49-F238E27FC236}">
                <a16:creationId xmlns:a16="http://schemas.microsoft.com/office/drawing/2014/main" id="{8C44AF60-29B7-4C43-AB68-3FAF7D824B7F}"/>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3257328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5" y="753228"/>
            <a:ext cx="9947818" cy="1080938"/>
          </a:xfrm>
        </p:spPr>
        <p:txBody>
          <a:bodyPr/>
          <a:lstStyle/>
          <a:p>
            <a:r>
              <a:rPr lang="en-IN" b="1" dirty="0">
                <a:effectLst>
                  <a:outerShdw blurRad="38100" dist="38100" dir="2700000" algn="tl">
                    <a:srgbClr val="000000">
                      <a:alpha val="43137"/>
                    </a:srgbClr>
                  </a:outerShdw>
                </a:effectLst>
              </a:rPr>
              <a:t>Designing PWM Switching Frequency @96khz</a:t>
            </a:r>
          </a:p>
        </p:txBody>
      </p:sp>
      <p:sp>
        <p:nvSpPr>
          <p:cNvPr id="3" name="TextBox 2"/>
          <p:cNvSpPr txBox="1"/>
          <p:nvPr/>
        </p:nvSpPr>
        <p:spPr>
          <a:xfrm>
            <a:off x="680321" y="2189018"/>
            <a:ext cx="3358612" cy="584775"/>
          </a:xfrm>
          <a:prstGeom prst="rect">
            <a:avLst/>
          </a:prstGeom>
          <a:noFill/>
        </p:spPr>
        <p:txBody>
          <a:bodyPr wrap="none" rtlCol="0">
            <a:spAutoFit/>
          </a:bodyPr>
          <a:lstStyle/>
          <a:p>
            <a:r>
              <a:rPr lang="en-IN" sz="3200" b="1" u="sng" dirty="0">
                <a:solidFill>
                  <a:schemeClr val="bg1"/>
                </a:solidFill>
                <a:effectLst>
                  <a:outerShdw blurRad="38100" dist="38100" dir="2700000" algn="tl">
                    <a:srgbClr val="000000">
                      <a:alpha val="43137"/>
                    </a:srgbClr>
                  </a:outerShdw>
                </a:effectLst>
                <a:latin typeface="+mj-lt"/>
              </a:rPr>
              <a:t>Oscillator design</a:t>
            </a:r>
          </a:p>
        </p:txBody>
      </p:sp>
      <mc:AlternateContent xmlns:mc="http://schemas.openxmlformats.org/markup-compatibility/2006" xmlns:a14="http://schemas.microsoft.com/office/drawing/2010/main">
        <mc:Choice Requires="a14">
          <p:sp>
            <p:nvSpPr>
              <p:cNvPr id="4" name="TextBox 3"/>
              <p:cNvSpPr txBox="1"/>
              <p:nvPr/>
            </p:nvSpPr>
            <p:spPr>
              <a:xfrm>
                <a:off x="680320" y="2900830"/>
                <a:ext cx="7493861" cy="4225196"/>
              </a:xfrm>
              <a:prstGeom prst="rect">
                <a:avLst/>
              </a:prstGeom>
              <a:noFill/>
            </p:spPr>
            <p:txBody>
              <a:bodyPr wrap="square" lIns="0" tIns="0" rIns="0" bIns="0" rtlCol="0">
                <a:spAutoFit/>
              </a:bodyPr>
              <a:lstStyle/>
              <a:p>
                <a:r>
                  <a:rPr lang="en-IN" sz="2400" b="1" dirty="0"/>
                  <a:t>The PWM switching frequency is </a:t>
                </a:r>
                <a:r>
                  <a:rPr lang="en-IN" sz="2400" b="1" i="1" u="sng" dirty="0"/>
                  <a:t>half</a:t>
                </a:r>
                <a:r>
                  <a:rPr lang="en-IN" sz="2400" b="1" dirty="0"/>
                  <a:t> of the frequency of ramp signal.</a:t>
                </a:r>
              </a:p>
              <a:p>
                <a:endParaRPr lang="en-IN" sz="2400" b="0" i="1" dirty="0">
                  <a:latin typeface="Cambria Math" panose="02040503050406030204" pitchFamily="18" charset="0"/>
                </a:endParaRPr>
              </a:p>
              <a:p>
                <a:r>
                  <a:rPr lang="en-IN" sz="2400" b="0" i="1" dirty="0">
                    <a:latin typeface="Cambria Math" panose="02040503050406030204" pitchFamily="18" charset="0"/>
                  </a:rPr>
                  <a:t>					</a:t>
                </a:r>
                <a:r>
                  <a:rPr lang="en-IN" sz="2400" b="0" i="1" dirty="0" err="1">
                    <a:latin typeface="Cambria Math" panose="02040503050406030204" pitchFamily="18" charset="0"/>
                  </a:rPr>
                  <a:t>ie</a:t>
                </a:r>
                <a:r>
                  <a:rPr lang="en-IN" sz="2400" b="0" i="1" dirty="0">
                    <a:latin typeface="Cambria Math" panose="02040503050406030204" pitchFamily="18" charset="0"/>
                  </a:rPr>
                  <a:t>.  F</a:t>
                </a:r>
                <a14:m>
                  <m:oMath xmlns:m="http://schemas.openxmlformats.org/officeDocument/2006/math">
                    <m:r>
                      <a:rPr lang="en-IN" sz="2400" b="0" i="1" smtClean="0">
                        <a:latin typeface="Cambria Math" panose="02040503050406030204" pitchFamily="18" charset="0"/>
                      </a:rPr>
                      <m:t>𝑠𝑤</m:t>
                    </m:r>
                    <m:r>
                      <a:rPr lang="en-IN" sz="2400" b="0" i="1" smtClean="0">
                        <a:latin typeface="Cambria Math" panose="02040503050406030204" pitchFamily="18" charset="0"/>
                      </a:rPr>
                      <m:t>=1/2(</m:t>
                    </m:r>
                    <m:r>
                      <a:rPr lang="en-IN" sz="2400" b="0" i="1" smtClean="0">
                        <a:latin typeface="Cambria Math" panose="02040503050406030204" pitchFamily="18" charset="0"/>
                      </a:rPr>
                      <m:t>𝐹𝑟𝑎𝑚𝑝</m:t>
                    </m:r>
                    <m:r>
                      <a:rPr lang="en-IN" sz="2400" b="0" i="1" smtClean="0">
                        <a:latin typeface="Cambria Math" panose="02040503050406030204" pitchFamily="18" charset="0"/>
                      </a:rPr>
                      <m:t>)</m:t>
                    </m:r>
                  </m:oMath>
                </a14:m>
                <a:endParaRPr lang="en-IN" sz="2400" b="0" i="1" dirty="0">
                  <a:latin typeface="Cambria Math" panose="02040503050406030204" pitchFamily="18" charset="0"/>
                </a:endParaRPr>
              </a:p>
              <a:p>
                <a:endParaRPr lang="en-I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𝑓𝑟𝑒𝑞𝑢𝑒𝑛𝑐𝑦</m:t>
                      </m:r>
                      <m:r>
                        <a:rPr lang="en-IN" sz="2400" b="0" i="1" smtClean="0">
                          <a:latin typeface="Cambria Math" panose="02040503050406030204" pitchFamily="18" charset="0"/>
                        </a:rPr>
                        <m:t> </m:t>
                      </m:r>
                      <m:r>
                        <a:rPr lang="en-IN" sz="2400" b="0" i="1" smtClean="0">
                          <a:latin typeface="Cambria Math" panose="02040503050406030204" pitchFamily="18" charset="0"/>
                        </a:rPr>
                        <m:t>𝑜𝑓</m:t>
                      </m:r>
                      <m:r>
                        <a:rPr lang="en-IN" sz="2400" b="0" i="1" smtClean="0">
                          <a:latin typeface="Cambria Math" panose="02040503050406030204" pitchFamily="18" charset="0"/>
                        </a:rPr>
                        <m:t> </m:t>
                      </m:r>
                      <m:r>
                        <a:rPr lang="en-IN" sz="2400" b="0" i="1" smtClean="0">
                          <a:latin typeface="Cambria Math" panose="02040503050406030204" pitchFamily="18" charset="0"/>
                        </a:rPr>
                        <m:t>𝑟𝑎𝑚𝑝</m:t>
                      </m:r>
                      <m:r>
                        <a:rPr lang="en-IN" sz="2400" b="0" i="1" smtClean="0">
                          <a:latin typeface="Cambria Math" panose="02040503050406030204" pitchFamily="18" charset="0"/>
                        </a:rPr>
                        <m:t>,</m:t>
                      </m:r>
                      <m:r>
                        <a:rPr lang="en-IN" sz="2400" i="1" smtClean="0">
                          <a:latin typeface="Cambria Math" panose="02040503050406030204" pitchFamily="18" charset="0"/>
                        </a:rPr>
                        <m:t>𝐹</m:t>
                      </m:r>
                      <m:r>
                        <a:rPr lang="en-IN" sz="2400" i="0">
                          <a:latin typeface="Cambria Math" panose="02040503050406030204" pitchFamily="18" charset="0"/>
                        </a:rPr>
                        <m:t>=</m:t>
                      </m:r>
                      <m:f>
                        <m:fPr>
                          <m:ctrlPr>
                            <a:rPr lang="en-IN" sz="2400" i="1">
                              <a:latin typeface="Cambria Math" panose="02040503050406030204" pitchFamily="18" charset="0"/>
                            </a:rPr>
                          </m:ctrlPr>
                        </m:fPr>
                        <m:num>
                          <m:r>
                            <a:rPr lang="en-IN" sz="2400" i="0">
                              <a:latin typeface="Cambria Math" panose="02040503050406030204" pitchFamily="18" charset="0"/>
                            </a:rPr>
                            <m:t>1.44</m:t>
                          </m:r>
                        </m:num>
                        <m:den>
                          <m:acc>
                            <m:accPr>
                              <m:chr m:val="̇"/>
                              <m:ctrlPr>
                                <a:rPr lang="en-IN" sz="2400" i="1">
                                  <a:latin typeface="Cambria Math" panose="02040503050406030204" pitchFamily="18" charset="0"/>
                                </a:rPr>
                              </m:ctrlPr>
                            </m:accPr>
                            <m:e>
                              <m:r>
                                <a:rPr lang="en-IN" sz="2400" b="0" i="1" smtClean="0">
                                  <a:latin typeface="Cambria Math" panose="02040503050406030204" pitchFamily="18" charset="0"/>
                                </a:rPr>
                                <m:t>𝑅</m:t>
                              </m:r>
                            </m:e>
                          </m:acc>
                          <m:r>
                            <a:rPr lang="en-IN" sz="2400" i="0">
                              <a:latin typeface="Cambria Math" panose="02040503050406030204" pitchFamily="18" charset="0"/>
                            </a:rPr>
                            <m:t>×</m:t>
                          </m:r>
                          <m:r>
                            <a:rPr lang="en-IN" sz="2400" i="1">
                              <a:latin typeface="Cambria Math" panose="02040503050406030204" pitchFamily="18" charset="0"/>
                            </a:rPr>
                            <m:t>𝐶</m:t>
                          </m:r>
                        </m:den>
                      </m:f>
                    </m:oMath>
                  </m:oMathPara>
                </a14:m>
                <a:endParaRPr lang="en-IN" sz="2400" dirty="0"/>
              </a:p>
              <a:p>
                <a:endParaRPr lang="en-IN" sz="2400" dirty="0"/>
              </a:p>
              <a:p>
                <a:r>
                  <a:rPr lang="en-IN" sz="2400" dirty="0"/>
                  <a:t>Let   C =2000pf &amp; F =192Khz</a:t>
                </a:r>
              </a:p>
              <a:p>
                <a:r>
                  <a:rPr lang="en-IN" sz="2400" dirty="0"/>
                  <a:t>Then R =4.51k</a:t>
                </a:r>
                <a:r>
                  <a:rPr lang="el-GR" sz="2400" dirty="0"/>
                  <a:t>Ω</a:t>
                </a:r>
                <a:endParaRPr lang="en-IN" sz="2400" dirty="0"/>
              </a:p>
              <a:p>
                <a:endParaRPr lang="en-IN" dirty="0"/>
              </a:p>
              <a:p>
                <a:endParaRPr lang="en-IN" dirty="0"/>
              </a:p>
            </p:txBody>
          </p:sp>
        </mc:Choice>
        <mc:Fallback xmlns="">
          <p:sp>
            <p:nvSpPr>
              <p:cNvPr id="4" name="TextBox 3"/>
              <p:cNvSpPr txBox="1">
                <a:spLocks noRot="1" noChangeAspect="1" noMove="1" noResize="1" noEditPoints="1" noAdjustHandles="1" noChangeArrowheads="1" noChangeShapeType="1" noTextEdit="1"/>
              </p:cNvSpPr>
              <p:nvPr/>
            </p:nvSpPr>
            <p:spPr>
              <a:xfrm>
                <a:off x="680320" y="2900830"/>
                <a:ext cx="7493861" cy="4225196"/>
              </a:xfrm>
              <a:prstGeom prst="rect">
                <a:avLst/>
              </a:prstGeom>
              <a:blipFill>
                <a:blip r:embed="rId2"/>
                <a:stretch>
                  <a:fillRect l="-2522" t="-2309"/>
                </a:stretch>
              </a:blipFill>
            </p:spPr>
            <p:txBody>
              <a:bodyPr/>
              <a:lstStyle/>
              <a:p>
                <a:r>
                  <a:rPr lang="en-IN">
                    <a:noFill/>
                  </a:rPr>
                  <a:t> </a:t>
                </a:r>
              </a:p>
            </p:txBody>
          </p:sp>
        </mc:Fallback>
      </mc:AlternateContent>
      <p:sp>
        <p:nvSpPr>
          <p:cNvPr id="5" name="Slide Number Placeholder 4">
            <a:extLst>
              <a:ext uri="{FF2B5EF4-FFF2-40B4-BE49-F238E27FC236}">
                <a16:creationId xmlns:a16="http://schemas.microsoft.com/office/drawing/2014/main" id="{14FC464E-1A61-4078-8892-D24D85C6A80F}"/>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3508458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58B3-1E25-40FB-B79C-88988CD63758}"/>
              </a:ext>
            </a:extLst>
          </p:cNvPr>
          <p:cNvSpPr>
            <a:spLocks noGrp="1"/>
          </p:cNvSpPr>
          <p:nvPr>
            <p:ph type="title"/>
          </p:nvPr>
        </p:nvSpPr>
        <p:spPr/>
        <p:txBody>
          <a:bodyPr>
            <a:normAutofit/>
          </a:bodyPr>
          <a:lstStyle/>
          <a:p>
            <a:r>
              <a:rPr lang="en-US" sz="3200" b="1" dirty="0">
                <a:effectLst>
                  <a:outerShdw blurRad="38100" dist="38100" dir="2700000" algn="tl">
                    <a:srgbClr val="000000">
                      <a:alpha val="43137"/>
                    </a:srgbClr>
                  </a:outerShdw>
                </a:effectLst>
              </a:rPr>
              <a:t>VARIATION OF DUTY CYCLE IN UC1825 </a:t>
            </a:r>
            <a:endParaRPr lang="en-US" sz="3200" dirty="0">
              <a:effectLst>
                <a:outerShdw blurRad="38100" dist="38100" dir="2700000" algn="tl">
                  <a:srgbClr val="000000">
                    <a:alpha val="43137"/>
                  </a:srgbClr>
                </a:outerShdw>
              </a:effectLst>
            </a:endParaRPr>
          </a:p>
        </p:txBody>
      </p:sp>
      <p:graphicFrame>
        <p:nvGraphicFramePr>
          <p:cNvPr id="3" name="Table 2">
            <a:extLst>
              <a:ext uri="{FF2B5EF4-FFF2-40B4-BE49-F238E27FC236}">
                <a16:creationId xmlns:a16="http://schemas.microsoft.com/office/drawing/2014/main" id="{757455A8-98FF-405C-9830-D69E685CBBB0}"/>
              </a:ext>
            </a:extLst>
          </p:cNvPr>
          <p:cNvGraphicFramePr>
            <a:graphicFrameLocks noGrp="1"/>
          </p:cNvGraphicFramePr>
          <p:nvPr>
            <p:extLst>
              <p:ext uri="{D42A27DB-BD31-4B8C-83A1-F6EECF244321}">
                <p14:modId xmlns:p14="http://schemas.microsoft.com/office/powerpoint/2010/main" val="2675900294"/>
              </p:ext>
            </p:extLst>
          </p:nvPr>
        </p:nvGraphicFramePr>
        <p:xfrm>
          <a:off x="1002462" y="2001964"/>
          <a:ext cx="8971058" cy="4883814"/>
        </p:xfrm>
        <a:graphic>
          <a:graphicData uri="http://schemas.openxmlformats.org/drawingml/2006/table">
            <a:tbl>
              <a:tblPr firstRow="1" firstCol="1" bandRow="1">
                <a:tableStyleId>{5C22544A-7EE6-4342-B048-85BDC9FD1C3A}</a:tableStyleId>
              </a:tblPr>
              <a:tblGrid>
                <a:gridCol w="2242501">
                  <a:extLst>
                    <a:ext uri="{9D8B030D-6E8A-4147-A177-3AD203B41FA5}">
                      <a16:colId xmlns:a16="http://schemas.microsoft.com/office/drawing/2014/main" val="2650371073"/>
                    </a:ext>
                  </a:extLst>
                </a:gridCol>
                <a:gridCol w="2242501">
                  <a:extLst>
                    <a:ext uri="{9D8B030D-6E8A-4147-A177-3AD203B41FA5}">
                      <a16:colId xmlns:a16="http://schemas.microsoft.com/office/drawing/2014/main" val="4259660166"/>
                    </a:ext>
                  </a:extLst>
                </a:gridCol>
                <a:gridCol w="2242501">
                  <a:extLst>
                    <a:ext uri="{9D8B030D-6E8A-4147-A177-3AD203B41FA5}">
                      <a16:colId xmlns:a16="http://schemas.microsoft.com/office/drawing/2014/main" val="4060043441"/>
                    </a:ext>
                  </a:extLst>
                </a:gridCol>
                <a:gridCol w="2243555">
                  <a:extLst>
                    <a:ext uri="{9D8B030D-6E8A-4147-A177-3AD203B41FA5}">
                      <a16:colId xmlns:a16="http://schemas.microsoft.com/office/drawing/2014/main" val="397673088"/>
                    </a:ext>
                  </a:extLst>
                </a:gridCol>
              </a:tblGrid>
              <a:tr h="406150">
                <a:tc>
                  <a:txBody>
                    <a:bodyPr/>
                    <a:lstStyle/>
                    <a:p>
                      <a:pPr marL="0" marR="18415" algn="ctr">
                        <a:lnSpc>
                          <a:spcPct val="200000"/>
                        </a:lnSpc>
                        <a:spcBef>
                          <a:spcPts val="0"/>
                        </a:spcBef>
                        <a:spcAft>
                          <a:spcPts val="0"/>
                        </a:spcAft>
                      </a:pPr>
                      <a:r>
                        <a:rPr lang="en-US" sz="1100">
                          <a:effectLst/>
                        </a:rPr>
                        <a:t>Vin [1NV volts]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EA out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gridSpan="2">
                  <a:txBody>
                    <a:bodyPr/>
                    <a:lstStyle/>
                    <a:p>
                      <a:pPr marL="0" marR="18415" algn="ctr">
                        <a:lnSpc>
                          <a:spcPct val="200000"/>
                        </a:lnSpc>
                        <a:spcBef>
                          <a:spcPts val="0"/>
                        </a:spcBef>
                        <a:spcAft>
                          <a:spcPts val="0"/>
                        </a:spcAft>
                      </a:pPr>
                      <a:r>
                        <a:rPr lang="en-US" sz="1100" dirty="0">
                          <a:effectLst/>
                        </a:rPr>
                        <a:t>PWM Duty cycle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584" marR="100584" marT="50292" marB="50292"/>
                </a:tc>
                <a:tc hMerge="1">
                  <a:txBody>
                    <a:bodyPr/>
                    <a:lstStyle/>
                    <a:p>
                      <a:endParaRPr lang="en-US"/>
                    </a:p>
                  </a:txBody>
                  <a:tcPr/>
                </a:tc>
                <a:extLst>
                  <a:ext uri="{0D108BD9-81ED-4DB2-BD59-A6C34878D82A}">
                    <a16:rowId xmlns:a16="http://schemas.microsoft.com/office/drawing/2014/main" val="4169114396"/>
                  </a:ext>
                </a:extLst>
              </a:tr>
              <a:tr h="342150">
                <a:tc>
                  <a:txBody>
                    <a:bodyPr/>
                    <a:lstStyle/>
                    <a:p>
                      <a:pPr marL="0" marR="18415" algn="ctr" defTabSz="914400" rtl="0" eaLnBrk="1" latinLnBrk="0" hangingPunct="1">
                        <a:lnSpc>
                          <a:spcPct val="200000"/>
                        </a:lnSpc>
                        <a:spcBef>
                          <a:spcPts val="0"/>
                        </a:spcBef>
                        <a:spcAft>
                          <a:spcPts val="0"/>
                        </a:spcAft>
                      </a:pPr>
                      <a:r>
                        <a:rPr lang="en-US" sz="1100" b="1" kern="1200">
                          <a:solidFill>
                            <a:schemeClr val="lt1"/>
                          </a:solidFill>
                          <a:effectLst/>
                          <a:latin typeface="+mn-lt"/>
                          <a:ea typeface="+mn-ea"/>
                          <a:cs typeface="+mn-cs"/>
                        </a:rPr>
                        <a:t> </a:t>
                      </a:r>
                    </a:p>
                  </a:txBody>
                  <a:tcPr marL="113652" marR="113652" marT="0" marB="0"/>
                </a:tc>
                <a:tc>
                  <a:txBody>
                    <a:bodyPr/>
                    <a:lstStyle/>
                    <a:p>
                      <a:pPr marL="0" marR="18415" algn="ctr" defTabSz="914400" rtl="0" eaLnBrk="1" latinLnBrk="0" hangingPunct="1">
                        <a:lnSpc>
                          <a:spcPct val="200000"/>
                        </a:lnSpc>
                        <a:spcBef>
                          <a:spcPts val="0"/>
                        </a:spcBef>
                        <a:spcAft>
                          <a:spcPts val="0"/>
                        </a:spcAft>
                      </a:pPr>
                      <a:r>
                        <a:rPr lang="en-US" sz="1100" b="1" kern="1200" dirty="0">
                          <a:solidFill>
                            <a:schemeClr val="lt1"/>
                          </a:solidFill>
                          <a:effectLst/>
                          <a:latin typeface="+mn-lt"/>
                          <a:ea typeface="+mn-ea"/>
                          <a:cs typeface="+mn-cs"/>
                        </a:rPr>
                        <a:t> </a:t>
                      </a:r>
                    </a:p>
                  </a:txBody>
                  <a:tcPr marL="113652" marR="113652" marT="0" marB="0"/>
                </a:tc>
                <a:tc>
                  <a:txBody>
                    <a:bodyPr/>
                    <a:lstStyle/>
                    <a:p>
                      <a:pPr marL="0" marR="18415" algn="ctr">
                        <a:lnSpc>
                          <a:spcPct val="200000"/>
                        </a:lnSpc>
                        <a:spcBef>
                          <a:spcPts val="0"/>
                        </a:spcBef>
                        <a:spcAft>
                          <a:spcPts val="0"/>
                        </a:spcAft>
                      </a:pPr>
                      <a:r>
                        <a:rPr lang="en-US" sz="1100" dirty="0">
                          <a:effectLst/>
                        </a:rPr>
                        <a:t>OUTA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dirty="0">
                          <a:effectLst/>
                        </a:rPr>
                        <a:t>OUTB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1117414944"/>
                  </a:ext>
                </a:extLst>
              </a:tr>
              <a:tr h="342150">
                <a:tc>
                  <a:txBody>
                    <a:bodyPr/>
                    <a:lstStyle/>
                    <a:p>
                      <a:pPr marL="0" marR="18415" algn="ctr">
                        <a:lnSpc>
                          <a:spcPct val="200000"/>
                        </a:lnSpc>
                        <a:spcBef>
                          <a:spcPts val="0"/>
                        </a:spcBef>
                        <a:spcAft>
                          <a:spcPts val="0"/>
                        </a:spcAft>
                      </a:pPr>
                      <a:r>
                        <a:rPr lang="en-US" sz="1100">
                          <a:effectLst/>
                        </a:rPr>
                        <a:t>0V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5V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47%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46%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613359798"/>
                  </a:ext>
                </a:extLst>
              </a:tr>
              <a:tr h="342150">
                <a:tc>
                  <a:txBody>
                    <a:bodyPr/>
                    <a:lstStyle/>
                    <a:p>
                      <a:pPr marL="0" marR="18415" algn="ctr">
                        <a:lnSpc>
                          <a:spcPct val="200000"/>
                        </a:lnSpc>
                        <a:spcBef>
                          <a:spcPts val="0"/>
                        </a:spcBef>
                        <a:spcAft>
                          <a:spcPts val="0"/>
                        </a:spcAft>
                      </a:pPr>
                      <a:r>
                        <a:rPr lang="en-US" sz="1100">
                          <a:effectLst/>
                        </a:rPr>
                        <a:t>0.5V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4.76V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47%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46%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2223307213"/>
                  </a:ext>
                </a:extLst>
              </a:tr>
              <a:tr h="342150">
                <a:tc>
                  <a:txBody>
                    <a:bodyPr/>
                    <a:lstStyle/>
                    <a:p>
                      <a:pPr marL="0" marR="18415" algn="ctr">
                        <a:lnSpc>
                          <a:spcPct val="200000"/>
                        </a:lnSpc>
                        <a:spcBef>
                          <a:spcPts val="0"/>
                        </a:spcBef>
                        <a:spcAft>
                          <a:spcPts val="0"/>
                        </a:spcAft>
                      </a:pPr>
                      <a:r>
                        <a:rPr lang="en-US" sz="1100">
                          <a:effectLst/>
                        </a:rPr>
                        <a:t>1.4 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3.8V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41%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4139367790"/>
                  </a:ext>
                </a:extLst>
              </a:tr>
              <a:tr h="342150">
                <a:tc>
                  <a:txBody>
                    <a:bodyPr/>
                    <a:lstStyle/>
                    <a:p>
                      <a:pPr marL="0" marR="18415" algn="ctr">
                        <a:lnSpc>
                          <a:spcPct val="200000"/>
                        </a:lnSpc>
                        <a:spcBef>
                          <a:spcPts val="0"/>
                        </a:spcBef>
                        <a:spcAft>
                          <a:spcPts val="0"/>
                        </a:spcAft>
                      </a:pPr>
                      <a:r>
                        <a:rPr lang="en-US" sz="1100">
                          <a:effectLst/>
                        </a:rPr>
                        <a:t>1.5V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3.7V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37%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1712005955"/>
                  </a:ext>
                </a:extLst>
              </a:tr>
              <a:tr h="342150">
                <a:tc>
                  <a:txBody>
                    <a:bodyPr/>
                    <a:lstStyle/>
                    <a:p>
                      <a:pPr marL="0" marR="18415" algn="ctr">
                        <a:lnSpc>
                          <a:spcPct val="200000"/>
                        </a:lnSpc>
                        <a:spcBef>
                          <a:spcPts val="0"/>
                        </a:spcBef>
                        <a:spcAft>
                          <a:spcPts val="0"/>
                        </a:spcAft>
                      </a:pPr>
                      <a:r>
                        <a:rPr lang="en-US" sz="1100">
                          <a:effectLst/>
                        </a:rPr>
                        <a:t>1.7V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3.5V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32%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1507555198"/>
                  </a:ext>
                </a:extLst>
              </a:tr>
              <a:tr h="342150">
                <a:tc>
                  <a:txBody>
                    <a:bodyPr/>
                    <a:lstStyle/>
                    <a:p>
                      <a:pPr marL="0" marR="18415" algn="ctr">
                        <a:lnSpc>
                          <a:spcPct val="200000"/>
                        </a:lnSpc>
                        <a:spcBef>
                          <a:spcPts val="0"/>
                        </a:spcBef>
                        <a:spcAft>
                          <a:spcPts val="0"/>
                        </a:spcAft>
                      </a:pPr>
                      <a:r>
                        <a:rPr lang="en-US" sz="1100">
                          <a:effectLst/>
                        </a:rPr>
                        <a:t>1.9V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3.3V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26%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26%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260233084"/>
                  </a:ext>
                </a:extLst>
              </a:tr>
              <a:tr h="342150">
                <a:tc>
                  <a:txBody>
                    <a:bodyPr/>
                    <a:lstStyle/>
                    <a:p>
                      <a:pPr marL="0" marR="18415" algn="ctr">
                        <a:lnSpc>
                          <a:spcPct val="200000"/>
                        </a:lnSpc>
                        <a:spcBef>
                          <a:spcPts val="0"/>
                        </a:spcBef>
                        <a:spcAft>
                          <a:spcPts val="0"/>
                        </a:spcAft>
                      </a:pPr>
                      <a:r>
                        <a:rPr lang="en-US" sz="1100">
                          <a:effectLst/>
                        </a:rPr>
                        <a:t>2.0V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3.2V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1977694397"/>
                  </a:ext>
                </a:extLst>
              </a:tr>
              <a:tr h="342150">
                <a:tc>
                  <a:txBody>
                    <a:bodyPr/>
                    <a:lstStyle/>
                    <a:p>
                      <a:pPr marL="0" marR="18415" algn="ctr">
                        <a:lnSpc>
                          <a:spcPct val="200000"/>
                        </a:lnSpc>
                        <a:spcBef>
                          <a:spcPts val="0"/>
                        </a:spcBef>
                        <a:spcAft>
                          <a:spcPts val="0"/>
                        </a:spcAft>
                      </a:pPr>
                      <a:r>
                        <a:rPr lang="en-US" sz="1100">
                          <a:effectLst/>
                        </a:rPr>
                        <a:t>2.1V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3.1V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1936005428"/>
                  </a:ext>
                </a:extLst>
              </a:tr>
              <a:tr h="342150">
                <a:tc>
                  <a:txBody>
                    <a:bodyPr/>
                    <a:lstStyle/>
                    <a:p>
                      <a:pPr marL="0" marR="18415" algn="ctr">
                        <a:lnSpc>
                          <a:spcPct val="200000"/>
                        </a:lnSpc>
                        <a:spcBef>
                          <a:spcPts val="0"/>
                        </a:spcBef>
                        <a:spcAft>
                          <a:spcPts val="0"/>
                        </a:spcAft>
                      </a:pPr>
                      <a:r>
                        <a:rPr lang="en-US" sz="1100">
                          <a:effectLst/>
                        </a:rPr>
                        <a:t>2.3V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2.9V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15.3%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601383716"/>
                  </a:ext>
                </a:extLst>
              </a:tr>
              <a:tr h="342150">
                <a:tc>
                  <a:txBody>
                    <a:bodyPr/>
                    <a:lstStyle/>
                    <a:p>
                      <a:pPr marL="0" marR="18415" algn="ctr">
                        <a:lnSpc>
                          <a:spcPct val="200000"/>
                        </a:lnSpc>
                        <a:spcBef>
                          <a:spcPts val="0"/>
                        </a:spcBef>
                        <a:spcAft>
                          <a:spcPts val="0"/>
                        </a:spcAft>
                      </a:pPr>
                      <a:r>
                        <a:rPr lang="en-US" sz="1100">
                          <a:effectLst/>
                        </a:rPr>
                        <a:t>2.4V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2.8V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1764992165"/>
                  </a:ext>
                </a:extLst>
              </a:tr>
              <a:tr h="342150">
                <a:tc>
                  <a:txBody>
                    <a:bodyPr/>
                    <a:lstStyle/>
                    <a:p>
                      <a:pPr marL="0" marR="18415" algn="ctr">
                        <a:lnSpc>
                          <a:spcPct val="200000"/>
                        </a:lnSpc>
                        <a:spcBef>
                          <a:spcPts val="0"/>
                        </a:spcBef>
                        <a:spcAft>
                          <a:spcPts val="0"/>
                        </a:spcAft>
                      </a:pPr>
                      <a:r>
                        <a:rPr lang="en-US" sz="1100">
                          <a:effectLst/>
                        </a:rPr>
                        <a:t>2.6V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2.5V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3662232326"/>
                  </a:ext>
                </a:extLst>
              </a:tr>
              <a:tr h="342150">
                <a:tc>
                  <a:txBody>
                    <a:bodyPr/>
                    <a:lstStyle/>
                    <a:p>
                      <a:pPr marL="0" marR="18415" algn="ctr">
                        <a:lnSpc>
                          <a:spcPct val="200000"/>
                        </a:lnSpc>
                        <a:spcBef>
                          <a:spcPts val="0"/>
                        </a:spcBef>
                        <a:spcAft>
                          <a:spcPts val="0"/>
                        </a:spcAft>
                      </a:pPr>
                      <a:r>
                        <a:rPr lang="en-US" sz="1100">
                          <a:effectLst/>
                        </a:rPr>
                        <a:t>2.6V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2.5V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tc>
                  <a:txBody>
                    <a:bodyPr/>
                    <a:lstStyle/>
                    <a:p>
                      <a:pPr marL="0" marR="18415" algn="ctr">
                        <a:lnSpc>
                          <a:spcPct val="200000"/>
                        </a:lnSpc>
                        <a:spcBef>
                          <a:spcPts val="0"/>
                        </a:spcBef>
                        <a:spcAft>
                          <a:spcPts val="0"/>
                        </a:spcAft>
                      </a:pPr>
                      <a:r>
                        <a:rPr lang="en-US" sz="1100" dirty="0">
                          <a:effectLst/>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3652" marR="113652" marT="0" marB="0"/>
                </a:tc>
                <a:extLst>
                  <a:ext uri="{0D108BD9-81ED-4DB2-BD59-A6C34878D82A}">
                    <a16:rowId xmlns:a16="http://schemas.microsoft.com/office/drawing/2014/main" val="747433844"/>
                  </a:ext>
                </a:extLst>
              </a:tr>
            </a:tbl>
          </a:graphicData>
        </a:graphic>
      </p:graphicFrame>
      <p:sp>
        <p:nvSpPr>
          <p:cNvPr id="4" name="Slide Number Placeholder 3">
            <a:extLst>
              <a:ext uri="{FF2B5EF4-FFF2-40B4-BE49-F238E27FC236}">
                <a16:creationId xmlns:a16="http://schemas.microsoft.com/office/drawing/2014/main" id="{C162FFAC-2B80-43F9-AB13-CE035B781040}"/>
              </a:ext>
            </a:extLst>
          </p:cNvPr>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924983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POWER MOSFET AS SWITCHES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6731" y="2613464"/>
            <a:ext cx="3590508" cy="3590508"/>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60608C08-11F9-4991-9930-802FAE67A0A9}"/>
              </a:ext>
            </a:extLst>
          </p:cNvPr>
          <p:cNvSpPr/>
          <p:nvPr/>
        </p:nvSpPr>
        <p:spPr>
          <a:xfrm>
            <a:off x="680321" y="2312629"/>
            <a:ext cx="7291977" cy="4008790"/>
          </a:xfrm>
          <a:prstGeom prst="rect">
            <a:avLst/>
          </a:prstGeom>
        </p:spPr>
        <p:txBody>
          <a:bodyPr wrap="square">
            <a:spAutoFit/>
          </a:bodyPr>
          <a:lstStyle/>
          <a:p>
            <a:pPr marR="18415" algn="just">
              <a:lnSpc>
                <a:spcPct val="150000"/>
              </a:lnSpc>
              <a:spcBef>
                <a:spcPts val="345"/>
              </a:spcBef>
            </a:pPr>
            <a:r>
              <a:rPr lang="en-US" sz="2800" b="1" dirty="0">
                <a:solidFill>
                  <a:schemeClr val="bg1"/>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MOSFET Is Selected Because: </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285750" marR="18415" lvl="0" indent="-285750" algn="just">
              <a:lnSpc>
                <a:spcPct val="150000"/>
              </a:lnSpc>
              <a:spcBef>
                <a:spcPts val="345"/>
              </a:spcBef>
              <a:spcAft>
                <a:spcPts val="0"/>
              </a:spcAft>
              <a:buFont typeface="Wingdings" panose="05000000000000000000" pitchFamily="2" charset="2"/>
              <a:buChar char="q"/>
            </a:pPr>
            <a:r>
              <a:rPr lang="en-US" sz="2000" dirty="0">
                <a:latin typeface="Times New Roman" panose="02020603050405020304" pitchFamily="18" charset="0"/>
                <a:ea typeface="Calibri" panose="020F0502020204030204" pitchFamily="34" charset="0"/>
                <a:cs typeface="Times New Roman" panose="02020603050405020304" pitchFamily="18" charset="0"/>
              </a:rPr>
              <a:t>Significantly faster switching time.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marR="18415" lvl="0" indent="-285750" algn="just">
              <a:lnSpc>
                <a:spcPct val="150000"/>
              </a:lnSpc>
              <a:spcBef>
                <a:spcPts val="0"/>
              </a:spcBef>
              <a:spcAft>
                <a:spcPts val="0"/>
              </a:spcAft>
              <a:buFont typeface="Wingdings" panose="05000000000000000000" pitchFamily="2" charset="2"/>
              <a:buChar char="q"/>
            </a:pPr>
            <a:r>
              <a:rPr lang="en-US" sz="2000" dirty="0">
                <a:latin typeface="Times New Roman" panose="02020603050405020304" pitchFamily="18" charset="0"/>
                <a:ea typeface="Calibri" panose="020F0502020204030204" pitchFamily="34" charset="0"/>
                <a:cs typeface="Times New Roman" panose="02020603050405020304" pitchFamily="18" charset="0"/>
              </a:rPr>
              <a:t>Saturation voltage of MOSFETs are close to power transistors.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marR="18415" lvl="0" indent="-285750" algn="just">
              <a:lnSpc>
                <a:spcPct val="150000"/>
              </a:lnSpc>
              <a:spcBef>
                <a:spcPts val="0"/>
              </a:spcBef>
              <a:spcAft>
                <a:spcPts val="0"/>
              </a:spcAft>
              <a:buFont typeface="Wingdings" panose="05000000000000000000" pitchFamily="2" charset="2"/>
              <a:buChar char="q"/>
            </a:pPr>
            <a:r>
              <a:rPr lang="en-US" sz="2000" dirty="0">
                <a:latin typeface="Times New Roman" panose="02020603050405020304" pitchFamily="18" charset="0"/>
                <a:ea typeface="Calibri" panose="020F0502020204030204" pitchFamily="34" charset="0"/>
                <a:cs typeface="Times New Roman" panose="02020603050405020304" pitchFamily="18" charset="0"/>
              </a:rPr>
              <a:t>Simple drive circuitry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marR="18415" lvl="0" indent="-285750" algn="just">
              <a:lnSpc>
                <a:spcPct val="150000"/>
              </a:lnSpc>
              <a:spcBef>
                <a:spcPts val="0"/>
              </a:spcBef>
              <a:spcAft>
                <a:spcPts val="0"/>
              </a:spcAft>
              <a:buFont typeface="Wingdings" panose="05000000000000000000" pitchFamily="2" charset="2"/>
              <a:buChar char="q"/>
            </a:pPr>
            <a:r>
              <a:rPr lang="en-US" sz="2000" dirty="0">
                <a:latin typeface="Times New Roman" panose="02020603050405020304" pitchFamily="18" charset="0"/>
                <a:ea typeface="Calibri" panose="020F0502020204030204" pitchFamily="34" charset="0"/>
                <a:cs typeface="Times New Roman" panose="02020603050405020304" pitchFamily="18" charset="0"/>
              </a:rPr>
              <a:t>The absence of a second breakdown failure mechanism.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marR="18415" lvl="0" indent="-285750" algn="just">
              <a:lnSpc>
                <a:spcPct val="150000"/>
              </a:lnSpc>
              <a:spcBef>
                <a:spcPts val="0"/>
              </a:spcBef>
              <a:spcAft>
                <a:spcPts val="0"/>
              </a:spcAft>
              <a:buFont typeface="Wingdings" panose="05000000000000000000" pitchFamily="2" charset="2"/>
              <a:buChar char="q"/>
            </a:pPr>
            <a:r>
              <a:rPr lang="en-US" sz="2000" dirty="0">
                <a:latin typeface="Times New Roman" panose="02020603050405020304" pitchFamily="18" charset="0"/>
                <a:ea typeface="Calibri" panose="020F0502020204030204" pitchFamily="34" charset="0"/>
                <a:cs typeface="Times New Roman" panose="02020603050405020304" pitchFamily="18" charset="0"/>
              </a:rPr>
              <a:t>The ability to be paralleled.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marR="18415" lvl="0" indent="-285750" algn="just">
              <a:lnSpc>
                <a:spcPct val="150000"/>
              </a:lnSpc>
              <a:spcBef>
                <a:spcPts val="0"/>
              </a:spcBef>
              <a:spcAft>
                <a:spcPts val="0"/>
              </a:spcAft>
              <a:buFont typeface="Wingdings" panose="05000000000000000000" pitchFamily="2" charset="2"/>
              <a:buChar char="q"/>
            </a:pPr>
            <a:r>
              <a:rPr lang="en-US" sz="2000" dirty="0">
                <a:latin typeface="Times New Roman" panose="02020603050405020304" pitchFamily="18" charset="0"/>
                <a:ea typeface="Calibri" panose="020F0502020204030204" pitchFamily="34" charset="0"/>
                <a:cs typeface="Times New Roman" panose="02020603050405020304" pitchFamily="18" charset="0"/>
              </a:rPr>
              <a:t>Stable gain and response time over a wide temperature range.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marR="18415" lvl="0" indent="-285750" algn="just">
              <a:lnSpc>
                <a:spcPct val="150000"/>
              </a:lnSpc>
              <a:spcBef>
                <a:spcPts val="0"/>
              </a:spcBef>
              <a:spcAft>
                <a:spcPts val="0"/>
              </a:spcAft>
              <a:buFont typeface="Wingdings" panose="05000000000000000000" pitchFamily="2" charset="2"/>
              <a:buChar char="q"/>
            </a:pPr>
            <a:r>
              <a:rPr lang="en-US" sz="2000" dirty="0">
                <a:latin typeface="Times New Roman" panose="02020603050405020304" pitchFamily="18" charset="0"/>
                <a:ea typeface="Calibri" panose="020F0502020204030204" pitchFamily="34" charset="0"/>
                <a:cs typeface="Times New Roman" panose="02020603050405020304" pitchFamily="18" charset="0"/>
              </a:rPr>
              <a:t>MOSFET can work from 50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KHz</a:t>
            </a:r>
            <a:r>
              <a:rPr lang="en-US" sz="2000" dirty="0">
                <a:latin typeface="Times New Roman" panose="02020603050405020304" pitchFamily="18" charset="0"/>
                <a:ea typeface="Calibri" panose="020F0502020204030204" pitchFamily="34" charset="0"/>
                <a:cs typeface="Times New Roman" panose="02020603050405020304" pitchFamily="18" charset="0"/>
              </a:rPr>
              <a:t> to above 1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MHz.</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ED1F5E7-7CBE-4F9E-BB53-CED08164636F}"/>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3030379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POWER MOSFET AS SWITCHES</a:t>
            </a:r>
            <a:endParaRPr lang="en-IN" dirty="0"/>
          </a:p>
        </p:txBody>
      </p:sp>
      <p:pic>
        <p:nvPicPr>
          <p:cNvPr id="3" name="Picture 2"/>
          <p:cNvPicPr>
            <a:picLocks noChangeAspect="1"/>
          </p:cNvPicPr>
          <p:nvPr/>
        </p:nvPicPr>
        <p:blipFill>
          <a:blip r:embed="rId2"/>
          <a:stretch>
            <a:fillRect/>
          </a:stretch>
        </p:blipFill>
        <p:spPr>
          <a:xfrm>
            <a:off x="5888468" y="2187382"/>
            <a:ext cx="5726097" cy="4219230"/>
          </a:xfrm>
          <a:prstGeom prst="rect">
            <a:avLst/>
          </a:prstGeom>
          <a:ln>
            <a:noFill/>
          </a:ln>
          <a:effectLst>
            <a:glow rad="228600">
              <a:schemeClr val="accent2">
                <a:satMod val="175000"/>
                <a:alpha val="40000"/>
              </a:schemeClr>
            </a:glow>
          </a:effectLst>
        </p:spPr>
      </p:pic>
      <p:sp>
        <p:nvSpPr>
          <p:cNvPr id="6" name="TextBox 5">
            <a:extLst>
              <a:ext uri="{FF2B5EF4-FFF2-40B4-BE49-F238E27FC236}">
                <a16:creationId xmlns:a16="http://schemas.microsoft.com/office/drawing/2014/main" id="{6D796D2B-87D2-4930-8EF8-C50C98E627B4}"/>
              </a:ext>
            </a:extLst>
          </p:cNvPr>
          <p:cNvSpPr txBox="1"/>
          <p:nvPr/>
        </p:nvSpPr>
        <p:spPr>
          <a:xfrm>
            <a:off x="357682" y="2481633"/>
            <a:ext cx="5389975" cy="2215991"/>
          </a:xfrm>
          <a:prstGeom prst="rect">
            <a:avLst/>
          </a:prstGeom>
          <a:noFill/>
        </p:spPr>
        <p:txBody>
          <a:bodyPr wrap="square" rtlCol="0">
            <a:spAutoFit/>
          </a:bodyPr>
          <a:lstStyle/>
          <a:p>
            <a:r>
              <a:rPr lang="en-US" sz="2400" b="1" dirty="0">
                <a:solidFill>
                  <a:schemeClr val="bg1"/>
                </a:solidFill>
                <a:latin typeface="+mj-lt"/>
              </a:rPr>
              <a:t>2N7269 Power MOSFET is selected</a:t>
            </a:r>
          </a:p>
          <a:p>
            <a:endParaRPr lang="en-US" dirty="0"/>
          </a:p>
          <a:p>
            <a:pPr marL="285750" indent="-285750">
              <a:buFont typeface="Wingdings" panose="05000000000000000000" pitchFamily="2" charset="2"/>
              <a:buChar char="q"/>
            </a:pPr>
            <a:r>
              <a:rPr lang="en-US" dirty="0"/>
              <a:t> </a:t>
            </a:r>
            <a:r>
              <a:rPr lang="en-US" sz="2400" dirty="0"/>
              <a:t>Can Switch </a:t>
            </a:r>
            <a:r>
              <a:rPr lang="en-US" sz="2400" dirty="0" err="1"/>
              <a:t>upto</a:t>
            </a:r>
            <a:r>
              <a:rPr lang="en-US" sz="2400" dirty="0"/>
              <a:t> peak current 26A</a:t>
            </a:r>
          </a:p>
          <a:p>
            <a:pPr marL="285750" indent="-285750">
              <a:buFont typeface="Wingdings" panose="05000000000000000000" pitchFamily="2" charset="2"/>
              <a:buChar char="q"/>
            </a:pPr>
            <a:r>
              <a:rPr lang="en-US" sz="2400" dirty="0"/>
              <a:t> High </a:t>
            </a:r>
            <a:r>
              <a:rPr lang="en-US" sz="2400" dirty="0" err="1"/>
              <a:t>Vdss</a:t>
            </a:r>
            <a:r>
              <a:rPr lang="en-US" sz="2400" dirty="0"/>
              <a:t>(200v) </a:t>
            </a:r>
          </a:p>
          <a:p>
            <a:pPr marL="285750" indent="-285750">
              <a:buFont typeface="Wingdings" panose="05000000000000000000" pitchFamily="2" charset="2"/>
              <a:buChar char="q"/>
            </a:pPr>
            <a:r>
              <a:rPr lang="en-US" sz="2400" dirty="0"/>
              <a:t> Very low </a:t>
            </a:r>
            <a:r>
              <a:rPr lang="en-US" sz="2400" dirty="0" err="1"/>
              <a:t>Rds</a:t>
            </a:r>
            <a:r>
              <a:rPr lang="en-US" sz="2400" dirty="0"/>
              <a:t> on (0.094Ω)</a:t>
            </a:r>
          </a:p>
          <a:p>
            <a:pPr marL="285750" indent="-285750">
              <a:buFont typeface="Wingdings" panose="05000000000000000000" pitchFamily="2" charset="2"/>
              <a:buChar char="q"/>
            </a:pPr>
            <a:r>
              <a:rPr lang="en-US" sz="2400" dirty="0"/>
              <a:t> Gate voltage = 10v</a:t>
            </a:r>
          </a:p>
        </p:txBody>
      </p:sp>
      <p:sp>
        <p:nvSpPr>
          <p:cNvPr id="9" name="Rectangle 8">
            <a:extLst>
              <a:ext uri="{FF2B5EF4-FFF2-40B4-BE49-F238E27FC236}">
                <a16:creationId xmlns:a16="http://schemas.microsoft.com/office/drawing/2014/main" id="{75C09E3B-AAA9-4A87-9BC9-38E13EE184E5}"/>
              </a:ext>
            </a:extLst>
          </p:cNvPr>
          <p:cNvSpPr/>
          <p:nvPr/>
        </p:nvSpPr>
        <p:spPr>
          <a:xfrm>
            <a:off x="10021078" y="3072127"/>
            <a:ext cx="1607909" cy="29176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5CE69B-436C-471E-BD75-2FC69B3F2ADA}"/>
              </a:ext>
            </a:extLst>
          </p:cNvPr>
          <p:cNvSpPr/>
          <p:nvPr/>
        </p:nvSpPr>
        <p:spPr>
          <a:xfrm>
            <a:off x="5917312" y="5802931"/>
            <a:ext cx="5726097" cy="6036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52B0AED-F1E5-4DED-ACF1-EB15229A22DC}"/>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1795588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C9C1-377D-48C7-811F-23F0CC78920F}"/>
              </a:ext>
            </a:extLst>
          </p:cNvPr>
          <p:cNvSpPr>
            <a:spLocks noGrp="1"/>
          </p:cNvSpPr>
          <p:nvPr>
            <p:ph type="title"/>
          </p:nvPr>
        </p:nvSpPr>
        <p:spPr/>
        <p:txBody>
          <a:bodyPr/>
          <a:lstStyle/>
          <a:p>
            <a:r>
              <a:rPr lang="en-US" b="1" dirty="0"/>
              <a:t>TRANSFORMER</a:t>
            </a:r>
          </a:p>
        </p:txBody>
      </p:sp>
      <p:sp>
        <p:nvSpPr>
          <p:cNvPr id="3" name="TextBox 2">
            <a:extLst>
              <a:ext uri="{FF2B5EF4-FFF2-40B4-BE49-F238E27FC236}">
                <a16:creationId xmlns:a16="http://schemas.microsoft.com/office/drawing/2014/main" id="{1ADBD0A6-AE02-4059-9597-A8AF1726DEA3}"/>
              </a:ext>
            </a:extLst>
          </p:cNvPr>
          <p:cNvSpPr txBox="1"/>
          <p:nvPr/>
        </p:nvSpPr>
        <p:spPr>
          <a:xfrm flipH="1">
            <a:off x="178883" y="2148395"/>
            <a:ext cx="6062118" cy="584775"/>
          </a:xfrm>
          <a:prstGeom prst="rect">
            <a:avLst/>
          </a:prstGeom>
          <a:noFill/>
        </p:spPr>
        <p:txBody>
          <a:bodyPr wrap="square" rtlCol="0">
            <a:spAutoFit/>
          </a:bodyPr>
          <a:lstStyle/>
          <a:p>
            <a:r>
              <a:rPr lang="en-US" sz="3200" b="1" dirty="0">
                <a:solidFill>
                  <a:schemeClr val="bg1"/>
                </a:solidFill>
                <a:latin typeface="+mj-lt"/>
              </a:rPr>
              <a:t>Selection Of Transformer Core</a:t>
            </a:r>
          </a:p>
        </p:txBody>
      </p:sp>
      <p:sp>
        <p:nvSpPr>
          <p:cNvPr id="7" name="Rectangle 6">
            <a:extLst>
              <a:ext uri="{FF2B5EF4-FFF2-40B4-BE49-F238E27FC236}">
                <a16:creationId xmlns:a16="http://schemas.microsoft.com/office/drawing/2014/main" id="{F5071AAF-A25F-4E04-B19B-C5AD8B891FDF}"/>
              </a:ext>
            </a:extLst>
          </p:cNvPr>
          <p:cNvSpPr/>
          <p:nvPr/>
        </p:nvSpPr>
        <p:spPr>
          <a:xfrm>
            <a:off x="526740" y="2733170"/>
            <a:ext cx="7569695" cy="4021614"/>
          </a:xfrm>
          <a:prstGeom prst="rect">
            <a:avLst/>
          </a:prstGeom>
        </p:spPr>
        <p:txBody>
          <a:bodyPr wrap="square">
            <a:spAutoFit/>
          </a:bodyPr>
          <a:lstStyle/>
          <a:p>
            <a:pPr marL="285750" indent="-285750" algn="just">
              <a:lnSpc>
                <a:spcPct val="150000"/>
              </a:lnSpc>
              <a:spcAft>
                <a:spcPts val="1000"/>
              </a:spcAft>
              <a:buFont typeface="Wingdings" panose="05000000000000000000" pitchFamily="2" charset="2"/>
              <a:buChar char="ü"/>
            </a:pPr>
            <a:r>
              <a:rPr lang="en-US" sz="2000" dirty="0">
                <a:latin typeface="Times New Roman" panose="02020603050405020304" pitchFamily="18" charset="0"/>
                <a:ea typeface="Calibri" panose="020F0502020204030204" pitchFamily="34" charset="0"/>
                <a:cs typeface="Times New Roman" panose="02020603050405020304" pitchFamily="18" charset="0"/>
              </a:rPr>
              <a:t>Type of core selected = Ferrite toroid core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Wingdings" panose="05000000000000000000" pitchFamily="2" charset="2"/>
              <a:buChar char="ü"/>
            </a:pPr>
            <a:r>
              <a:rPr lang="en-US" sz="2000" dirty="0">
                <a:latin typeface="Times New Roman" panose="02020603050405020304" pitchFamily="18" charset="0"/>
                <a:ea typeface="Calibri" panose="020F0502020204030204" pitchFamily="34" charset="0"/>
                <a:cs typeface="Times New Roman" panose="02020603050405020304" pitchFamily="18" charset="0"/>
              </a:rPr>
              <a:t>The product of Window Area in cm</a:t>
            </a:r>
            <a:r>
              <a:rPr lang="en-US" sz="2000" baseline="30000" dirty="0">
                <a:latin typeface="Times New Roman" panose="02020603050405020304" pitchFamily="18" charset="0"/>
                <a:ea typeface="Calibri" panose="020F0502020204030204" pitchFamily="34" charset="0"/>
                <a:cs typeface="Times New Roman" panose="02020603050405020304" pitchFamily="18" charset="0"/>
              </a:rPr>
              <a:t>2  </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r>
              <a:rPr lang="en-US" sz="2000" dirty="0" err="1">
                <a:latin typeface="Times New Roman" panose="02020603050405020304" pitchFamily="18" charset="0"/>
                <a:ea typeface="Calibri" panose="020F0502020204030204" pitchFamily="34" charset="0"/>
                <a:cs typeface="Times New Roman" panose="02020603050405020304" pitchFamily="18" charset="0"/>
              </a:rPr>
              <a:t>Wa</a:t>
            </a:r>
            <a:r>
              <a:rPr lang="en-US" sz="2000" dirty="0">
                <a:latin typeface="Times New Roman" panose="02020603050405020304" pitchFamily="18" charset="0"/>
                <a:ea typeface="Calibri" panose="020F0502020204030204" pitchFamily="34" charset="0"/>
                <a:cs typeface="Times New Roman" panose="02020603050405020304" pitchFamily="18" charset="0"/>
              </a:rPr>
              <a:t>) and Core Area in cm</a:t>
            </a:r>
            <a:r>
              <a:rPr lang="en-US" sz="2000" baseline="30000" dirty="0">
                <a:latin typeface="Times New Roman" panose="02020603050405020304" pitchFamily="18" charset="0"/>
                <a:ea typeface="Calibri" panose="020F0502020204030204" pitchFamily="34" charset="0"/>
                <a:cs typeface="Times New Roman" panose="02020603050405020304" pitchFamily="18" charset="0"/>
              </a:rPr>
              <a:t>2 </a:t>
            </a:r>
            <a:r>
              <a:rPr lang="en-US" sz="2000" dirty="0">
                <a:latin typeface="Times New Roman" panose="02020603050405020304" pitchFamily="18" charset="0"/>
                <a:ea typeface="Calibri" panose="020F0502020204030204" pitchFamily="34" charset="0"/>
                <a:cs typeface="Times New Roman" panose="02020603050405020304" pitchFamily="18" charset="0"/>
              </a:rPr>
              <a:t> (Ac) is given by: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1657350" lvl="3" indent="-285750" algn="just">
              <a:lnSpc>
                <a:spcPct val="150000"/>
              </a:lnSpc>
              <a:spcAft>
                <a:spcPts val="1000"/>
              </a:spcAft>
              <a:buFont typeface="Wingdings" panose="05000000000000000000" pitchFamily="2" charset="2"/>
              <a:buChar char="ü"/>
            </a:pPr>
            <a:r>
              <a:rPr lang="en-US" sz="2000" i="1" dirty="0" err="1">
                <a:latin typeface="Times New Roman" panose="02020603050405020304" pitchFamily="18" charset="0"/>
                <a:ea typeface="Calibri" panose="020F0502020204030204" pitchFamily="34" charset="0"/>
                <a:cs typeface="Times New Roman" panose="02020603050405020304" pitchFamily="18" charset="0"/>
              </a:rPr>
              <a:t>WaAc</a:t>
            </a:r>
            <a:r>
              <a:rPr lang="en-US" sz="2000" i="1" dirty="0">
                <a:latin typeface="Times New Roman" panose="02020603050405020304" pitchFamily="18" charset="0"/>
                <a:ea typeface="Calibri" panose="020F0502020204030204" pitchFamily="34" charset="0"/>
                <a:cs typeface="Times New Roman" panose="02020603050405020304" pitchFamily="18" charset="0"/>
              </a:rPr>
              <a:t> = 1000 P D / f </a:t>
            </a:r>
            <a:r>
              <a:rPr lang="en-US" sz="2000" i="1" dirty="0" err="1">
                <a:latin typeface="Times New Roman" panose="02020603050405020304" pitchFamily="18" charset="0"/>
                <a:ea typeface="Calibri" panose="020F0502020204030204" pitchFamily="34" charset="0"/>
                <a:cs typeface="Times New Roman" panose="02020603050405020304" pitchFamily="18" charset="0"/>
              </a:rPr>
              <a:t>Bmax</a:t>
            </a:r>
            <a:endParaRPr lang="en-US" sz="2000" i="1" dirty="0">
              <a:latin typeface="Times New Roman" panose="02020603050405020304" pitchFamily="18" charset="0"/>
              <a:ea typeface="Calibri" panose="020F0502020204030204" pitchFamily="34" charset="0"/>
              <a:cs typeface="Times New Roman" panose="02020603050405020304" pitchFamily="18" charset="0"/>
            </a:endParaRPr>
          </a:p>
          <a:p>
            <a:pPr marL="1657350" lvl="3" indent="-285750" algn="just">
              <a:lnSpc>
                <a:spcPct val="150000"/>
              </a:lnSpc>
              <a:spcAft>
                <a:spcPts val="1000"/>
              </a:spcAft>
              <a:buFont typeface="Wingdings" panose="05000000000000000000" pitchFamily="2" charset="2"/>
              <a:buChar char="ü"/>
            </a:pPr>
            <a:r>
              <a:rPr lang="en-US" sz="2000" i="1" dirty="0" err="1"/>
              <a:t>WaAc</a:t>
            </a:r>
            <a:r>
              <a:rPr lang="en-US" sz="2000" i="1" dirty="0"/>
              <a:t> </a:t>
            </a:r>
            <a:r>
              <a:rPr lang="en-US" sz="2000" dirty="0"/>
              <a:t>= 2.35cm</a:t>
            </a:r>
            <a:r>
              <a:rPr lang="en-US" sz="2000" baseline="30000" dirty="0"/>
              <a:t>4</a:t>
            </a:r>
            <a:endParaRPr lang="en-US" sz="2000" i="1" baseline="30000" dirty="0">
              <a:latin typeface="Calibri" panose="020F0502020204030204" pitchFamily="34" charset="0"/>
              <a:cs typeface="Times New Roman" panose="02020603050405020304" pitchFamily="18" charset="0"/>
            </a:endParaRPr>
          </a:p>
          <a:p>
            <a:pPr marL="285750" indent="-285750">
              <a:lnSpc>
                <a:spcPct val="150000"/>
              </a:lnSpc>
              <a:spcAft>
                <a:spcPts val="1000"/>
              </a:spcAft>
              <a:buFont typeface="Wingdings" panose="05000000000000000000" pitchFamily="2" charset="2"/>
              <a:buChar char="ü"/>
            </a:pPr>
            <a:r>
              <a:rPr lang="en-US" sz="2400" b="1" dirty="0"/>
              <a:t>Core 47313-TC from Magnetics </a:t>
            </a:r>
            <a:r>
              <a:rPr lang="en-US" sz="2400" dirty="0"/>
              <a:t>is selected,		 Having </a:t>
            </a:r>
            <a:r>
              <a:rPr lang="en-US" sz="2400" b="1" i="1" dirty="0" err="1"/>
              <a:t>WaAc</a:t>
            </a:r>
            <a:r>
              <a:rPr lang="en-US" sz="2400" b="1" i="1" dirty="0"/>
              <a:t> </a:t>
            </a:r>
            <a:r>
              <a:rPr lang="en-US" sz="2400" dirty="0"/>
              <a:t>=25.2 cm</a:t>
            </a:r>
            <a:r>
              <a:rPr lang="en-US" sz="2400" baseline="30000" dirty="0"/>
              <a:t>4</a:t>
            </a:r>
          </a:p>
        </p:txBody>
      </p:sp>
      <p:pic>
        <p:nvPicPr>
          <p:cNvPr id="4102" name="Picture 6" descr="Related image">
            <a:extLst>
              <a:ext uri="{FF2B5EF4-FFF2-40B4-BE49-F238E27FC236}">
                <a16:creationId xmlns:a16="http://schemas.microsoft.com/office/drawing/2014/main" id="{FC9745FD-775B-4E82-B9E3-069A16CE1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1432" y="2733170"/>
            <a:ext cx="3714750" cy="30194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FF4C38B-2E02-4292-968B-9CA3AA1AD0CB}"/>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1587320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8BB2-9CB6-4061-8750-66BF2001ADDE}"/>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TRANSFORMER</a:t>
            </a:r>
            <a:endParaRPr lang="en-US"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A5DB17AC-A2FC-4B09-BA49-AF799A63DB9E}"/>
              </a:ext>
            </a:extLst>
          </p:cNvPr>
          <p:cNvSpPr/>
          <p:nvPr/>
        </p:nvSpPr>
        <p:spPr>
          <a:xfrm>
            <a:off x="292962" y="2157274"/>
            <a:ext cx="7554898" cy="3877985"/>
          </a:xfrm>
          <a:prstGeom prst="rect">
            <a:avLst/>
          </a:prstGeom>
        </p:spPr>
        <p:txBody>
          <a:bodyPr wrap="square">
            <a:spAutoFit/>
          </a:bodyPr>
          <a:lstStyle/>
          <a:p>
            <a:r>
              <a:rPr lang="en-US" sz="2400" b="1" dirty="0">
                <a:solidFill>
                  <a:schemeClr val="bg1"/>
                </a:solidFill>
                <a:effectLst>
                  <a:outerShdw blurRad="38100" dist="38100" dir="2700000" algn="tl">
                    <a:srgbClr val="000000">
                      <a:alpha val="43137"/>
                    </a:srgbClr>
                  </a:outerShdw>
                </a:effectLst>
                <a:latin typeface="+mj-lt"/>
              </a:rPr>
              <a:t>PRIMARY TURNS </a:t>
            </a:r>
          </a:p>
          <a:p>
            <a:pPr marL="342900" indent="-342900">
              <a:buFont typeface="Wingdings" panose="05000000000000000000" pitchFamily="2" charset="2"/>
              <a:buChar char="q"/>
            </a:pPr>
            <a:endParaRPr lang="en-US" sz="2400" b="1" dirty="0">
              <a:solidFill>
                <a:schemeClr val="bg1"/>
              </a:solidFill>
              <a:effectLst>
                <a:outerShdw blurRad="38100" dist="38100" dir="2700000" algn="tl">
                  <a:srgbClr val="000000">
                    <a:alpha val="43137"/>
                  </a:srgbClr>
                </a:outerShdw>
              </a:effectLst>
              <a:latin typeface="+mj-lt"/>
            </a:endParaRPr>
          </a:p>
          <a:p>
            <a:pPr marL="285750" indent="-285750">
              <a:buFont typeface="Wingdings" panose="05000000000000000000" pitchFamily="2" charset="2"/>
              <a:buChar char="q"/>
            </a:pPr>
            <a:r>
              <a:rPr lang="en-US" dirty="0"/>
              <a:t>Primary no. of turns (Np) is selected based on Faraday’s Law</a:t>
            </a:r>
          </a:p>
          <a:p>
            <a:pPr marL="285750" indent="-285750">
              <a:buFont typeface="Wingdings" panose="05000000000000000000" pitchFamily="2" charset="2"/>
              <a:buChar char="q"/>
            </a:pPr>
            <a:endParaRPr lang="en-US" dirty="0"/>
          </a:p>
          <a:p>
            <a:pPr marL="2571750" lvl="5" indent="-285750">
              <a:buFont typeface="Wingdings" panose="05000000000000000000" pitchFamily="2" charset="2"/>
              <a:buChar char="q"/>
            </a:pPr>
            <a:r>
              <a:rPr lang="en-US" i="1" dirty="0"/>
              <a:t> Np = </a:t>
            </a:r>
            <a:r>
              <a:rPr lang="en-US" i="1" dirty="0" err="1"/>
              <a:t>Vp</a:t>
            </a:r>
            <a:r>
              <a:rPr lang="en-US" i="1" dirty="0"/>
              <a:t> / (d</a:t>
            </a:r>
            <a:r>
              <a:rPr lang="el-GR" i="1" dirty="0"/>
              <a:t>Φ / </a:t>
            </a:r>
            <a:r>
              <a:rPr lang="en-US" i="1" dirty="0" err="1"/>
              <a:t>dt</a:t>
            </a:r>
            <a:r>
              <a:rPr lang="en-US" i="1" dirty="0"/>
              <a:t>)</a:t>
            </a:r>
          </a:p>
          <a:p>
            <a:pPr marL="2571750" lvl="5" indent="-285750">
              <a:buFont typeface="Wingdings" panose="05000000000000000000" pitchFamily="2" charset="2"/>
              <a:buChar char="q"/>
            </a:pPr>
            <a:r>
              <a:rPr lang="en-US" i="1" dirty="0"/>
              <a:t> Np = </a:t>
            </a:r>
            <a:r>
              <a:rPr lang="en-US" i="1" dirty="0" err="1"/>
              <a:t>Vp</a:t>
            </a:r>
            <a:r>
              <a:rPr lang="en-US" i="1" dirty="0"/>
              <a:t> ∆T x 108 /Ac ∆B</a:t>
            </a:r>
          </a:p>
          <a:p>
            <a:pPr marL="285750" indent="-285750">
              <a:buFont typeface="Wingdings" panose="05000000000000000000" pitchFamily="2" charset="2"/>
              <a:buChar char="q"/>
            </a:pPr>
            <a:endParaRPr lang="en-US" i="1" dirty="0"/>
          </a:p>
          <a:p>
            <a:pPr marL="285750" indent="-285750">
              <a:buFont typeface="Wingdings" panose="05000000000000000000" pitchFamily="2" charset="2"/>
              <a:buChar char="q"/>
            </a:pPr>
            <a:r>
              <a:rPr lang="en-US" b="1" i="1" dirty="0"/>
              <a:t>WE GOT No. OF PRIMARY TURNS = 4 Turns</a:t>
            </a:r>
          </a:p>
          <a:p>
            <a:pPr marL="285750" indent="-285750">
              <a:buFont typeface="Wingdings" panose="05000000000000000000" pitchFamily="2" charset="2"/>
              <a:buChar char="q"/>
            </a:pPr>
            <a:endParaRPr lang="en-US" b="1" i="1" dirty="0"/>
          </a:p>
          <a:p>
            <a:pPr marL="285750" indent="-285750">
              <a:buFont typeface="Wingdings" panose="05000000000000000000" pitchFamily="2" charset="2"/>
              <a:buChar char="q"/>
            </a:pPr>
            <a:r>
              <a:rPr lang="en-US" b="1" i="1" dirty="0"/>
              <a:t>2 x 18AWG wire with diameter 1.02mm is selected for primary winding</a:t>
            </a:r>
          </a:p>
          <a:p>
            <a:pPr marL="285750" indent="-285750">
              <a:buFont typeface="Wingdings" panose="05000000000000000000" pitchFamily="2" charset="2"/>
              <a:buChar char="q"/>
            </a:pPr>
            <a:endParaRPr lang="en-US" dirty="0"/>
          </a:p>
          <a:p>
            <a:endParaRPr lang="en-US" dirty="0"/>
          </a:p>
        </p:txBody>
      </p:sp>
      <p:pic>
        <p:nvPicPr>
          <p:cNvPr id="4" name="Picture 3" descr="E:\Project report\figures\Capture.PNG">
            <a:extLst>
              <a:ext uri="{FF2B5EF4-FFF2-40B4-BE49-F238E27FC236}">
                <a16:creationId xmlns:a16="http://schemas.microsoft.com/office/drawing/2014/main" id="{EAF41CE4-0B70-4765-BD75-2EEE2EF1232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69764" y="2743200"/>
            <a:ext cx="4054772" cy="2777053"/>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8ACED66E-5CE5-4ED3-BF4B-E552292B5A21}"/>
              </a:ext>
            </a:extLst>
          </p:cNvPr>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2611409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WHAT’S A PROPULSION SYSTEM….</a:t>
            </a:r>
            <a:r>
              <a:rPr lang="en-IN" sz="6600" b="1" dirty="0"/>
              <a:t>?</a:t>
            </a:r>
          </a:p>
        </p:txBody>
      </p:sp>
      <p:sp>
        <p:nvSpPr>
          <p:cNvPr id="3" name="Content Placeholder 2"/>
          <p:cNvSpPr>
            <a:spLocks noGrp="1"/>
          </p:cNvSpPr>
          <p:nvPr>
            <p:ph idx="1"/>
          </p:nvPr>
        </p:nvSpPr>
        <p:spPr>
          <a:xfrm>
            <a:off x="512618" y="2784764"/>
            <a:ext cx="9781564" cy="3677898"/>
          </a:xfrm>
        </p:spPr>
        <p:txBody>
          <a:bodyPr/>
          <a:lstStyle/>
          <a:p>
            <a:pPr>
              <a:buFont typeface="Wingdings" panose="05000000000000000000" pitchFamily="2" charset="2"/>
              <a:buChar char="v"/>
            </a:pPr>
            <a:r>
              <a:rPr lang="en-IN" dirty="0"/>
              <a:t>   A propulsion system is a machine that produces </a:t>
            </a:r>
            <a:r>
              <a:rPr lang="en-IN" b="1" u="sng" dirty="0"/>
              <a:t>thrust</a:t>
            </a:r>
            <a:r>
              <a:rPr lang="en-IN" dirty="0"/>
              <a:t> to push an</a:t>
            </a:r>
          </a:p>
          <a:p>
            <a:pPr marL="0" indent="0">
              <a:buNone/>
            </a:pPr>
            <a:r>
              <a:rPr lang="en-IN" dirty="0"/>
              <a:t>      object forward. </a:t>
            </a:r>
          </a:p>
          <a:p>
            <a:pPr marL="0" indent="0">
              <a:buNone/>
            </a:pPr>
            <a:endParaRPr lang="en-IN" dirty="0"/>
          </a:p>
          <a:p>
            <a:pPr>
              <a:buFont typeface="Wingdings" panose="05000000000000000000" pitchFamily="2" charset="2"/>
              <a:buChar char="v"/>
            </a:pPr>
            <a:r>
              <a:rPr lang="en-IN" dirty="0"/>
              <a:t>   Thrust is usually generated through some application of   </a:t>
            </a:r>
          </a:p>
          <a:p>
            <a:pPr marL="0" indent="0">
              <a:buNone/>
            </a:pPr>
            <a:r>
              <a:rPr lang="en-IN" b="1" dirty="0"/>
              <a:t>       </a:t>
            </a:r>
            <a:r>
              <a:rPr lang="en-IN" b="1" u="sng" dirty="0"/>
              <a:t>Newton's  third law of action and reaction</a:t>
            </a:r>
          </a:p>
        </p:txBody>
      </p:sp>
      <p:sp>
        <p:nvSpPr>
          <p:cNvPr id="4" name="Slide Number Placeholder 3">
            <a:extLst>
              <a:ext uri="{FF2B5EF4-FFF2-40B4-BE49-F238E27FC236}">
                <a16:creationId xmlns:a16="http://schemas.microsoft.com/office/drawing/2014/main" id="{EFA42F91-7809-45B2-96E7-489C6B23AB45}"/>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970392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BD3E55-7E39-4598-A852-A6A49C719943}"/>
              </a:ext>
            </a:extLst>
          </p:cNvPr>
          <p:cNvSpPr/>
          <p:nvPr/>
        </p:nvSpPr>
        <p:spPr>
          <a:xfrm>
            <a:off x="2920753" y="3808520"/>
            <a:ext cx="2494625" cy="825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B7E9B-065E-4D75-B2D0-B4192786B25D}"/>
              </a:ext>
            </a:extLst>
          </p:cNvPr>
          <p:cNvSpPr>
            <a:spLocks noGrp="1"/>
          </p:cNvSpPr>
          <p:nvPr>
            <p:ph type="title"/>
          </p:nvPr>
        </p:nvSpPr>
        <p:spPr/>
        <p:txBody>
          <a:bodyPr/>
          <a:lstStyle/>
          <a:p>
            <a:r>
              <a:rPr lang="en-US" b="1" dirty="0"/>
              <a:t>TRANSFORMER</a:t>
            </a:r>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6D3D0C-7745-4A37-BBE3-A4E2C1E8754B}"/>
                  </a:ext>
                </a:extLst>
              </p:cNvPr>
              <p:cNvSpPr/>
              <p:nvPr/>
            </p:nvSpPr>
            <p:spPr>
              <a:xfrm>
                <a:off x="680321" y="2084902"/>
                <a:ext cx="7780098" cy="4693401"/>
              </a:xfrm>
              <a:prstGeom prst="rect">
                <a:avLst/>
              </a:prstGeom>
            </p:spPr>
            <p:txBody>
              <a:bodyPr wrap="square">
                <a:spAutoFit/>
              </a:bodyPr>
              <a:lstStyle/>
              <a:p>
                <a:pPr algn="just">
                  <a:lnSpc>
                    <a:spcPct val="200000"/>
                  </a:lnSpc>
                  <a:spcAft>
                    <a:spcPts val="1000"/>
                  </a:spcAft>
                </a:pPr>
                <a:r>
                  <a:rPr lang="en-US" sz="24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SECONDARY NO. OF TURNS</a:t>
                </a:r>
              </a:p>
              <a:p>
                <a:pPr marL="342900" indent="-342900" algn="just">
                  <a:lnSpc>
                    <a:spcPct val="200000"/>
                  </a:lnSpc>
                  <a:spcAft>
                    <a:spcPts val="1000"/>
                  </a:spcAft>
                  <a:buFont typeface="Wingdings" panose="05000000000000000000" pitchFamily="2" charset="2"/>
                  <a:buChar char="q"/>
                </a:pPr>
                <a:r>
                  <a:rPr lang="pt-BR" sz="2400" dirty="0">
                    <a:effectLst>
                      <a:outerShdw blurRad="38100" dist="38100" dir="2700000" algn="tl">
                        <a:srgbClr val="000000">
                          <a:alpha val="43137"/>
                        </a:srgbClr>
                      </a:outerShdw>
                    </a:effectLst>
                  </a:rPr>
                  <a:t>Transformer Equation</a:t>
                </a:r>
              </a:p>
              <a:p>
                <a:pPr lvl="5" algn="just">
                  <a:spcAft>
                    <a:spcPts val="1000"/>
                  </a:spcAft>
                </a:pPr>
                <a14:m>
                  <m:oMathPara xmlns:m="http://schemas.openxmlformats.org/officeDocument/2006/math">
                    <m:oMathParaPr>
                      <m:jc m:val="centerGroup"/>
                    </m:oMathParaPr>
                    <m:oMath xmlns:m="http://schemas.openxmlformats.org/officeDocument/2006/math">
                      <m:f>
                        <m:fPr>
                          <m:ctrlPr>
                            <a:rPr lang="pt-BR" sz="2400" b="1" i="1" dirty="0" smtClean="0">
                              <a:solidFill>
                                <a:schemeClr val="bg1"/>
                              </a:solidFill>
                              <a:effectLst>
                                <a:outerShdw blurRad="38100" dist="38100" dir="2700000" algn="tl">
                                  <a:srgbClr val="000000">
                                    <a:alpha val="43137"/>
                                  </a:srgbClr>
                                </a:outerShdw>
                              </a:effectLst>
                              <a:latin typeface="Cambria Math" panose="02040503050406030204" pitchFamily="18" charset="0"/>
                            </a:rPr>
                          </m:ctrlPr>
                        </m:fPr>
                        <m:num>
                          <m: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t>𝑣𝑜</m:t>
                          </m:r>
                        </m:num>
                        <m:den>
                          <m:sSub>
                            <m:sSubPr>
                              <m:ctrlP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t>𝑣</m:t>
                              </m:r>
                            </m:e>
                            <m:sub>
                              <m: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t>𝑖</m:t>
                              </m:r>
                            </m:sub>
                          </m:sSub>
                        </m:den>
                      </m:f>
                      <m:r>
                        <a:rPr lang="pt-BR" sz="2400" b="1" i="0" dirty="0">
                          <a:solidFill>
                            <a:schemeClr val="bg1"/>
                          </a:solidFill>
                          <a:effectLst>
                            <a:outerShdw blurRad="38100" dist="38100" dir="2700000" algn="tl">
                              <a:srgbClr val="000000">
                                <a:alpha val="43137"/>
                              </a:srgbClr>
                            </a:outerShdw>
                          </a:effectLst>
                          <a:latin typeface="Cambria Math" panose="02040503050406030204" pitchFamily="18" charset="0"/>
                        </a:rPr>
                        <m:t>=</m:t>
                      </m:r>
                      <m:f>
                        <m:fPr>
                          <m:ctrlP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ctrlPr>
                        </m:fPr>
                        <m:num>
                          <m:sSub>
                            <m:sSubPr>
                              <m:ctrlP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t>𝑁</m:t>
                              </m:r>
                            </m:e>
                            <m:sub>
                              <m: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t>𝑠</m:t>
                              </m:r>
                            </m:sub>
                          </m:sSub>
                        </m:num>
                        <m:den>
                          <m: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t>𝑁𝑝</m:t>
                          </m:r>
                        </m:den>
                      </m:f>
                      <m:r>
                        <a:rPr lang="pt-BR" sz="2400" b="1" i="0" dirty="0">
                          <a:solidFill>
                            <a:schemeClr val="bg1"/>
                          </a:solidFill>
                          <a:effectLst>
                            <a:outerShdw blurRad="38100" dist="38100" dir="2700000" algn="tl">
                              <a:srgbClr val="000000">
                                <a:alpha val="43137"/>
                              </a:srgbClr>
                            </a:outerShdw>
                          </a:effectLst>
                          <a:latin typeface="Cambria Math" panose="02040503050406030204" pitchFamily="18" charset="0"/>
                        </a:rPr>
                        <m:t>×</m:t>
                      </m:r>
                      <m:sSub>
                        <m:sSubPr>
                          <m:ctrlP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t>𝛿</m:t>
                          </m:r>
                        </m:e>
                        <m:sub>
                          <m:r>
                            <a:rPr lang="pt-BR" sz="2400" b="1" i="1" dirty="0">
                              <a:solidFill>
                                <a:schemeClr val="bg1"/>
                              </a:solidFill>
                              <a:effectLst>
                                <a:outerShdw blurRad="38100" dist="38100" dir="2700000" algn="tl">
                                  <a:srgbClr val="000000">
                                    <a:alpha val="43137"/>
                                  </a:srgbClr>
                                </a:outerShdw>
                              </a:effectLst>
                              <a:latin typeface="Cambria Math" panose="02040503050406030204" pitchFamily="18" charset="0"/>
                            </a:rPr>
                            <m:t>𝑚𝑎𝑥</m:t>
                          </m:r>
                        </m:sub>
                      </m:sSub>
                    </m:oMath>
                  </m:oMathPara>
                </a14:m>
                <a:endParaRPr lang="pt-BR" sz="24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a:p>
                <a:pPr marL="285750" indent="-285750" algn="just">
                  <a:spcAft>
                    <a:spcPts val="1000"/>
                  </a:spcAft>
                  <a:buFont typeface="Wingdings" panose="05000000000000000000" pitchFamily="2" charset="2"/>
                  <a:buChar char="q"/>
                </a:pPr>
                <a:r>
                  <a:rPr lang="en-US" sz="2000" b="1" dirty="0"/>
                  <a:t>Therefore Ns = 4 Turns </a:t>
                </a:r>
              </a:p>
              <a:p>
                <a:pPr marL="285750" indent="-285750" algn="just">
                  <a:spcAft>
                    <a:spcPts val="1000"/>
                  </a:spcAft>
                  <a:buFont typeface="Wingdings" panose="05000000000000000000" pitchFamily="2" charset="2"/>
                  <a:buChar char="q"/>
                </a:pPr>
                <a:r>
                  <a:rPr lang="en-US" sz="2000" b="1" dirty="0"/>
                  <a:t>Turns Ratio = 4:4….1:1</a:t>
                </a:r>
              </a:p>
              <a:p>
                <a:pPr marL="285750" indent="-285750" algn="just">
                  <a:spcAft>
                    <a:spcPts val="1000"/>
                  </a:spcAft>
                  <a:buFont typeface="Wingdings" panose="05000000000000000000" pitchFamily="2" charset="2"/>
                  <a:buChar char="q"/>
                </a:pPr>
                <a:r>
                  <a:rPr lang="en-US" sz="2000" b="1" i="1" dirty="0"/>
                  <a:t>2 x 18 AWG wire with diameter 1.02 mm is selected for secondary winding.</a:t>
                </a:r>
              </a:p>
              <a:p>
                <a:pPr algn="just">
                  <a:spcAft>
                    <a:spcPts val="1000"/>
                  </a:spcAft>
                </a:pPr>
                <a:endParaRPr lang="pt-BR" sz="24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AD6D3D0C-7745-4A37-BBE3-A4E2C1E8754B}"/>
                  </a:ext>
                </a:extLst>
              </p:cNvPr>
              <p:cNvSpPr>
                <a:spLocks noRot="1" noChangeAspect="1" noMove="1" noResize="1" noEditPoints="1" noAdjustHandles="1" noChangeArrowheads="1" noChangeShapeType="1" noTextEdit="1"/>
              </p:cNvSpPr>
              <p:nvPr/>
            </p:nvSpPr>
            <p:spPr>
              <a:xfrm>
                <a:off x="680321" y="2084902"/>
                <a:ext cx="7780098" cy="4693401"/>
              </a:xfrm>
              <a:prstGeom prst="rect">
                <a:avLst/>
              </a:prstGeom>
              <a:blipFill>
                <a:blip r:embed="rId2"/>
                <a:stretch>
                  <a:fillRect l="-1332" r="-784"/>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DF9BA717-1C0C-4A23-B5A5-C4D280E5638F}"/>
              </a:ext>
            </a:extLst>
          </p:cNvPr>
          <p:cNvSpPr/>
          <p:nvPr/>
        </p:nvSpPr>
        <p:spPr>
          <a:xfrm>
            <a:off x="5487251" y="3510559"/>
            <a:ext cx="6096000" cy="1041311"/>
          </a:xfrm>
          <a:prstGeom prst="rect">
            <a:avLst/>
          </a:prstGeom>
        </p:spPr>
        <p:txBody>
          <a:bodyPr>
            <a:spAutoFit/>
          </a:bodyPr>
          <a:lstStyle/>
          <a:p>
            <a:pPr marL="2628900" lvl="5" indent="-342900" algn="just">
              <a:spcAft>
                <a:spcPts val="1000"/>
              </a:spcAft>
              <a:buFont typeface="Wingdings" panose="05000000000000000000" pitchFamily="2" charset="2"/>
              <a:buChar char="q"/>
            </a:pPr>
            <a:endParaRPr lang="pt-BR" sz="9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a:p>
            <a:pPr marL="285750" indent="-285750" algn="just">
              <a:spcAft>
                <a:spcPts val="1000"/>
              </a:spcAft>
              <a:buFont typeface="Wingdings" panose="05000000000000000000" pitchFamily="2" charset="2"/>
              <a:buChar char="q"/>
            </a:pPr>
            <a:r>
              <a:rPr lang="en-US" dirty="0"/>
              <a:t>Max. Output voltage </a:t>
            </a:r>
            <a:r>
              <a:rPr lang="en-US" dirty="0" err="1"/>
              <a:t>Vomax</a:t>
            </a:r>
            <a:r>
              <a:rPr lang="en-US" dirty="0"/>
              <a:t> = 16.6V</a:t>
            </a:r>
          </a:p>
          <a:p>
            <a:pPr marL="285750" indent="-285750" algn="just">
              <a:spcAft>
                <a:spcPts val="1000"/>
              </a:spcAft>
              <a:buFont typeface="Wingdings" panose="05000000000000000000" pitchFamily="2" charset="2"/>
              <a:buChar char="q"/>
            </a:pPr>
            <a:r>
              <a:rPr lang="en-US" dirty="0"/>
              <a:t>Input voltage =30v &amp; </a:t>
            </a:r>
            <a:r>
              <a:rPr lang="en-US" dirty="0" err="1"/>
              <a:t>Dmax</a:t>
            </a:r>
            <a:r>
              <a:rPr lang="en-US" dirty="0"/>
              <a:t>=.8</a:t>
            </a:r>
          </a:p>
        </p:txBody>
      </p:sp>
      <p:sp>
        <p:nvSpPr>
          <p:cNvPr id="5" name="Slide Number Placeholder 4">
            <a:extLst>
              <a:ext uri="{FF2B5EF4-FFF2-40B4-BE49-F238E27FC236}">
                <a16:creationId xmlns:a16="http://schemas.microsoft.com/office/drawing/2014/main" id="{680E6163-E100-4F68-84AA-CBFE97725721}"/>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3611136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1253-6F77-49B5-AD73-986FEB7A608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Output Stage</a:t>
            </a:r>
            <a:endParaRPr lang="en-US" dirty="0"/>
          </a:p>
        </p:txBody>
      </p:sp>
      <p:sp>
        <p:nvSpPr>
          <p:cNvPr id="3" name="Rectangle 2">
            <a:extLst>
              <a:ext uri="{FF2B5EF4-FFF2-40B4-BE49-F238E27FC236}">
                <a16:creationId xmlns:a16="http://schemas.microsoft.com/office/drawing/2014/main" id="{4689A39D-1D04-429A-AE91-CB0806A58CA1}"/>
              </a:ext>
            </a:extLst>
          </p:cNvPr>
          <p:cNvSpPr/>
          <p:nvPr/>
        </p:nvSpPr>
        <p:spPr>
          <a:xfrm>
            <a:off x="680320" y="2339752"/>
            <a:ext cx="6914797" cy="3231654"/>
          </a:xfrm>
          <a:prstGeom prst="rect">
            <a:avLst/>
          </a:prstGeom>
        </p:spPr>
        <p:txBody>
          <a:bodyPr wrap="square">
            <a:spAutoFit/>
          </a:bodyPr>
          <a:lstStyle/>
          <a:p>
            <a:r>
              <a:rPr lang="en-US" sz="2400" b="1" dirty="0">
                <a:solidFill>
                  <a:prstClr val="black"/>
                </a:solidFill>
                <a:effectLst>
                  <a:outerShdw blurRad="38100" dist="38100" dir="2700000" algn="tl">
                    <a:srgbClr val="000000">
                      <a:alpha val="43137"/>
                    </a:srgbClr>
                  </a:outerShdw>
                </a:effectLst>
              </a:rPr>
              <a:t>BRIDGE RECTIFIER </a:t>
            </a:r>
          </a:p>
          <a:p>
            <a:pPr marL="342900" indent="-342900">
              <a:lnSpc>
                <a:spcPct val="150000"/>
              </a:lnSpc>
              <a:buFont typeface="Wingdings" panose="05000000000000000000" pitchFamily="2" charset="2"/>
              <a:buChar char="q"/>
            </a:pPr>
            <a:r>
              <a:rPr lang="en-US" sz="2400" dirty="0"/>
              <a:t>Rectifiers convert AC into DC</a:t>
            </a:r>
          </a:p>
          <a:p>
            <a:pPr marL="342900" indent="-342900">
              <a:lnSpc>
                <a:spcPct val="150000"/>
              </a:lnSpc>
              <a:buFont typeface="Wingdings" panose="05000000000000000000" pitchFamily="2" charset="2"/>
              <a:buChar char="q"/>
            </a:pPr>
            <a:r>
              <a:rPr lang="en-US" sz="2400" dirty="0"/>
              <a:t>Looks like a Wheatstone bridge</a:t>
            </a:r>
          </a:p>
          <a:p>
            <a:pPr marL="342900" indent="-342900">
              <a:lnSpc>
                <a:spcPct val="150000"/>
              </a:lnSpc>
              <a:buFont typeface="Wingdings" panose="05000000000000000000" pitchFamily="2" charset="2"/>
              <a:buChar char="q"/>
            </a:pPr>
            <a:r>
              <a:rPr lang="en-US" sz="2400" dirty="0"/>
              <a:t>Does not require a center tapped transformer</a:t>
            </a:r>
          </a:p>
          <a:p>
            <a:pPr marL="342900" indent="-342900">
              <a:lnSpc>
                <a:spcPct val="150000"/>
              </a:lnSpc>
              <a:buFont typeface="Wingdings" panose="05000000000000000000" pitchFamily="2" charset="2"/>
              <a:buChar char="q"/>
            </a:pPr>
            <a:r>
              <a:rPr lang="en-US" sz="2400" dirty="0"/>
              <a:t>Requires 2 additional diodes</a:t>
            </a:r>
          </a:p>
          <a:p>
            <a:pPr marL="342900" indent="-342900">
              <a:lnSpc>
                <a:spcPct val="150000"/>
              </a:lnSpc>
              <a:buFont typeface="Wingdings" panose="05000000000000000000" pitchFamily="2" charset="2"/>
              <a:buChar char="q"/>
            </a:pPr>
            <a:r>
              <a:rPr lang="en-US" sz="2400" dirty="0"/>
              <a:t>Voltage drop is double</a:t>
            </a:r>
          </a:p>
        </p:txBody>
      </p:sp>
      <p:pic>
        <p:nvPicPr>
          <p:cNvPr id="7" name="Picture 6" descr="Screen Clipping">
            <a:extLst>
              <a:ext uri="{FF2B5EF4-FFF2-40B4-BE49-F238E27FC236}">
                <a16:creationId xmlns:a16="http://schemas.microsoft.com/office/drawing/2014/main" id="{7CAEB4D9-1EF1-4B29-BB30-746A00176846}"/>
              </a:ext>
            </a:extLst>
          </p:cNvPr>
          <p:cNvPicPr>
            <a:picLocks noChangeAspect="1"/>
          </p:cNvPicPr>
          <p:nvPr/>
        </p:nvPicPr>
        <p:blipFill>
          <a:blip r:embed="rId2"/>
          <a:stretch>
            <a:fillRect/>
          </a:stretch>
        </p:blipFill>
        <p:spPr>
          <a:xfrm>
            <a:off x="7660431" y="2850791"/>
            <a:ext cx="4099233" cy="3019194"/>
          </a:xfrm>
          <a:prstGeom prst="rect">
            <a:avLst/>
          </a:prstGeom>
          <a:ln>
            <a:noFill/>
          </a:ln>
          <a:effectLst>
            <a:softEdge rad="112500"/>
          </a:effectLst>
        </p:spPr>
      </p:pic>
      <p:sp>
        <p:nvSpPr>
          <p:cNvPr id="8" name="Slide Number Placeholder 7">
            <a:extLst>
              <a:ext uri="{FF2B5EF4-FFF2-40B4-BE49-F238E27FC236}">
                <a16:creationId xmlns:a16="http://schemas.microsoft.com/office/drawing/2014/main" id="{62874A91-495A-424C-A848-8AE5545EE9C5}"/>
              </a:ext>
            </a:extLst>
          </p:cNvPr>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2721544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B617-5E28-4EB7-880E-BB60EA456E2A}"/>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Output Stage</a:t>
            </a:r>
            <a:endParaRPr lang="en-US" dirty="0"/>
          </a:p>
        </p:txBody>
      </p:sp>
      <p:pic>
        <p:nvPicPr>
          <p:cNvPr id="4" name="Picture 3" descr="Screen Clipping">
            <a:extLst>
              <a:ext uri="{FF2B5EF4-FFF2-40B4-BE49-F238E27FC236}">
                <a16:creationId xmlns:a16="http://schemas.microsoft.com/office/drawing/2014/main" id="{5022014D-85E3-4454-8079-2A98A33A6722}"/>
              </a:ext>
            </a:extLst>
          </p:cNvPr>
          <p:cNvPicPr>
            <a:picLocks noChangeAspect="1"/>
          </p:cNvPicPr>
          <p:nvPr/>
        </p:nvPicPr>
        <p:blipFill>
          <a:blip r:embed="rId2"/>
          <a:stretch>
            <a:fillRect/>
          </a:stretch>
        </p:blipFill>
        <p:spPr>
          <a:xfrm>
            <a:off x="2197695" y="2234669"/>
            <a:ext cx="7796610" cy="4222113"/>
          </a:xfrm>
          <a:prstGeom prst="rect">
            <a:avLst/>
          </a:prstGeom>
          <a:ln>
            <a:noFill/>
          </a:ln>
          <a:effectLst>
            <a:softEdge rad="112500"/>
          </a:effectLst>
        </p:spPr>
      </p:pic>
      <p:sp>
        <p:nvSpPr>
          <p:cNvPr id="5" name="Slide Number Placeholder 4">
            <a:extLst>
              <a:ext uri="{FF2B5EF4-FFF2-40B4-BE49-F238E27FC236}">
                <a16:creationId xmlns:a16="http://schemas.microsoft.com/office/drawing/2014/main" id="{DB5DB218-EFB1-47DC-8125-E5F3CA27F007}"/>
              </a:ext>
            </a:extLst>
          </p:cNvPr>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3376688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5C28-821B-42D2-83A1-CA75F8BABEB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Output Stage</a:t>
            </a:r>
          </a:p>
        </p:txBody>
      </p:sp>
      <p:sp>
        <p:nvSpPr>
          <p:cNvPr id="3" name="Rectangle 2">
            <a:extLst>
              <a:ext uri="{FF2B5EF4-FFF2-40B4-BE49-F238E27FC236}">
                <a16:creationId xmlns:a16="http://schemas.microsoft.com/office/drawing/2014/main" id="{AE962AD2-09CB-4982-9AE4-6B118CA22C86}"/>
              </a:ext>
            </a:extLst>
          </p:cNvPr>
          <p:cNvSpPr/>
          <p:nvPr/>
        </p:nvSpPr>
        <p:spPr>
          <a:xfrm>
            <a:off x="680321" y="2280211"/>
            <a:ext cx="7105396" cy="4801314"/>
          </a:xfrm>
          <a:prstGeom prst="rect">
            <a:avLst/>
          </a:prstGeom>
        </p:spPr>
        <p:txBody>
          <a:bodyPr wrap="square">
            <a:spAutoFit/>
          </a:bodyPr>
          <a:lstStyle/>
          <a:p>
            <a:r>
              <a:rPr lang="en-US" sz="2400" b="1" dirty="0">
                <a:solidFill>
                  <a:schemeClr val="bg1"/>
                </a:solidFill>
                <a:effectLst>
                  <a:outerShdw blurRad="38100" dist="38100" dir="2700000" algn="tl">
                    <a:srgbClr val="000000">
                      <a:alpha val="43137"/>
                    </a:srgbClr>
                  </a:outerShdw>
                </a:effectLst>
              </a:rPr>
              <a:t>BRIDGE RECTIFIER DESIGN</a:t>
            </a:r>
          </a:p>
          <a:p>
            <a:br>
              <a:rPr lang="en-US" sz="2400" b="1" dirty="0">
                <a:solidFill>
                  <a:schemeClr val="bg1"/>
                </a:solidFill>
                <a:effectLst>
                  <a:outerShdw blurRad="38100" dist="38100" dir="2700000" algn="tl">
                    <a:srgbClr val="000000">
                      <a:alpha val="43137"/>
                    </a:srgbClr>
                  </a:outerShdw>
                </a:effectLst>
              </a:rPr>
            </a:br>
            <a:r>
              <a:rPr lang="en-US" b="1" dirty="0">
                <a:solidFill>
                  <a:schemeClr val="bg1"/>
                </a:solidFill>
                <a:effectLst>
                  <a:outerShdw blurRad="38100" dist="38100" dir="2700000" algn="tl">
                    <a:srgbClr val="000000">
                      <a:alpha val="43137"/>
                    </a:srgbClr>
                  </a:outerShdw>
                </a:effectLst>
              </a:rPr>
              <a:t>Diode selection Criteria</a:t>
            </a:r>
          </a:p>
          <a:p>
            <a:pPr marL="285750" indent="-285750">
              <a:buFont typeface="Wingdings" panose="05000000000000000000" pitchFamily="2" charset="2"/>
              <a:buChar char="q"/>
            </a:pPr>
            <a:r>
              <a:rPr lang="en-US" dirty="0"/>
              <a:t>Voltage load capacity,</a:t>
            </a:r>
          </a:p>
          <a:p>
            <a:r>
              <a:rPr lang="en-US" dirty="0"/>
              <a:t> 	 With 50% derating of Current &gt; 8.3A x 2 &gt; 16.6A</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Current load capacity,</a:t>
            </a:r>
          </a:p>
          <a:p>
            <a:r>
              <a:rPr lang="en-US" dirty="0"/>
              <a:t>	With derating of 80% on PIV, </a:t>
            </a:r>
          </a:p>
          <a:p>
            <a:r>
              <a:rPr lang="en-US" dirty="0"/>
              <a:t>	The PIV rating should be &gt; 20.75V</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Permissible operating areas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b="1" dirty="0">
                <a:solidFill>
                  <a:schemeClr val="bg1"/>
                </a:solidFill>
                <a:effectLst>
                  <a:outerShdw blurRad="38100" dist="38100" dir="2700000" algn="tl">
                    <a:srgbClr val="000000">
                      <a:alpha val="43137"/>
                    </a:srgbClr>
                  </a:outerShdw>
                </a:effectLst>
              </a:rPr>
              <a:t>HFA35HB60 is Selected Rectifier Diode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endParaRPr lang="en-US" sz="2400" dirty="0">
              <a:solidFill>
                <a:schemeClr val="bg1"/>
              </a:solidFill>
              <a:effectLst>
                <a:outerShdw blurRad="38100" dist="38100" dir="2700000" algn="tl">
                  <a:srgbClr val="000000">
                    <a:alpha val="43137"/>
                  </a:srgbClr>
                </a:outerShdw>
              </a:effectLst>
            </a:endParaRPr>
          </a:p>
        </p:txBody>
      </p:sp>
      <p:graphicFrame>
        <p:nvGraphicFramePr>
          <p:cNvPr id="5" name="Table 4">
            <a:extLst>
              <a:ext uri="{FF2B5EF4-FFF2-40B4-BE49-F238E27FC236}">
                <a16:creationId xmlns:a16="http://schemas.microsoft.com/office/drawing/2014/main" id="{43C30CC1-3E3E-4F28-B3B7-4E357EE76B97}"/>
              </a:ext>
            </a:extLst>
          </p:cNvPr>
          <p:cNvGraphicFramePr>
            <a:graphicFrameLocks noGrp="1"/>
          </p:cNvGraphicFramePr>
          <p:nvPr>
            <p:extLst>
              <p:ext uri="{D42A27DB-BD31-4B8C-83A1-F6EECF244321}">
                <p14:modId xmlns:p14="http://schemas.microsoft.com/office/powerpoint/2010/main" val="1239821968"/>
              </p:ext>
            </p:extLst>
          </p:nvPr>
        </p:nvGraphicFramePr>
        <p:xfrm>
          <a:off x="6692777" y="2790120"/>
          <a:ext cx="4919215" cy="3781496"/>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2460043">
                  <a:extLst>
                    <a:ext uri="{9D8B030D-6E8A-4147-A177-3AD203B41FA5}">
                      <a16:colId xmlns:a16="http://schemas.microsoft.com/office/drawing/2014/main" val="1169910545"/>
                    </a:ext>
                  </a:extLst>
                </a:gridCol>
                <a:gridCol w="1257085">
                  <a:extLst>
                    <a:ext uri="{9D8B030D-6E8A-4147-A177-3AD203B41FA5}">
                      <a16:colId xmlns:a16="http://schemas.microsoft.com/office/drawing/2014/main" val="1869781028"/>
                    </a:ext>
                  </a:extLst>
                </a:gridCol>
                <a:gridCol w="1202087">
                  <a:extLst>
                    <a:ext uri="{9D8B030D-6E8A-4147-A177-3AD203B41FA5}">
                      <a16:colId xmlns:a16="http://schemas.microsoft.com/office/drawing/2014/main" val="3948310391"/>
                    </a:ext>
                  </a:extLst>
                </a:gridCol>
              </a:tblGrid>
              <a:tr h="600325">
                <a:tc>
                  <a:txBody>
                    <a:bodyPr/>
                    <a:lstStyle/>
                    <a:p>
                      <a:r>
                        <a:rPr lang="en-US" dirty="0"/>
                        <a:t>Characteristics </a:t>
                      </a:r>
                    </a:p>
                  </a:txBody>
                  <a:tcPr>
                    <a:cell3D prstMaterial="dkEdge">
                      <a:bevel prst="riblet"/>
                      <a:lightRig rig="flood" dir="t"/>
                    </a:cell3D>
                  </a:tcPr>
                </a:tc>
                <a:tc>
                  <a:txBody>
                    <a:bodyPr/>
                    <a:lstStyle/>
                    <a:p>
                      <a:r>
                        <a:rPr lang="en-US" dirty="0"/>
                        <a:t>Maximum Value</a:t>
                      </a:r>
                    </a:p>
                  </a:txBody>
                  <a:tcPr>
                    <a:cell3D prstMaterial="dkEdge">
                      <a:bevel prst="riblet"/>
                      <a:lightRig rig="flood" dir="t"/>
                    </a:cell3D>
                  </a:tcPr>
                </a:tc>
                <a:tc>
                  <a:txBody>
                    <a:bodyPr/>
                    <a:lstStyle/>
                    <a:p>
                      <a:r>
                        <a:rPr lang="en-US" dirty="0"/>
                        <a:t>Unit</a:t>
                      </a:r>
                    </a:p>
                  </a:txBody>
                  <a:tcPr>
                    <a:cell3D prstMaterial="dkEdge">
                      <a:bevel prst="riblet"/>
                      <a:lightRig rig="flood" dir="t"/>
                    </a:cell3D>
                  </a:tcPr>
                </a:tc>
                <a:extLst>
                  <a:ext uri="{0D108BD9-81ED-4DB2-BD59-A6C34878D82A}">
                    <a16:rowId xmlns:a16="http://schemas.microsoft.com/office/drawing/2014/main" val="349800259"/>
                  </a:ext>
                </a:extLst>
              </a:tr>
              <a:tr h="535051">
                <a:tc>
                  <a:txBody>
                    <a:bodyPr/>
                    <a:lstStyle/>
                    <a:p>
                      <a:r>
                        <a:rPr lang="en-US" dirty="0"/>
                        <a:t>D.C. Reverse Voltage </a:t>
                      </a:r>
                    </a:p>
                  </a:txBody>
                  <a:tcPr>
                    <a:cell3D prstMaterial="dkEdge">
                      <a:bevel prst="riblet"/>
                      <a:lightRig rig="flood" dir="t"/>
                    </a:cell3D>
                  </a:tcPr>
                </a:tc>
                <a:tc>
                  <a:txBody>
                    <a:bodyPr/>
                    <a:lstStyle/>
                    <a:p>
                      <a:r>
                        <a:rPr lang="en-US" dirty="0"/>
                        <a:t>600</a:t>
                      </a:r>
                    </a:p>
                  </a:txBody>
                  <a:tcPr>
                    <a:cell3D prstMaterial="dkEdge">
                      <a:bevel prst="riblet"/>
                      <a:lightRig rig="flood" dir="t"/>
                    </a:cell3D>
                  </a:tcPr>
                </a:tc>
                <a:tc>
                  <a:txBody>
                    <a:bodyPr/>
                    <a:lstStyle/>
                    <a:p>
                      <a:r>
                        <a:rPr lang="en-US" dirty="0"/>
                        <a:t>Volts</a:t>
                      </a:r>
                    </a:p>
                  </a:txBody>
                  <a:tcPr>
                    <a:cell3D prstMaterial="dkEdge">
                      <a:bevel prst="riblet"/>
                      <a:lightRig rig="flood" dir="t"/>
                    </a:cell3D>
                  </a:tcPr>
                </a:tc>
                <a:extLst>
                  <a:ext uri="{0D108BD9-81ED-4DB2-BD59-A6C34878D82A}">
                    <a16:rowId xmlns:a16="http://schemas.microsoft.com/office/drawing/2014/main" val="1905462699"/>
                  </a:ext>
                </a:extLst>
              </a:tr>
              <a:tr h="756263">
                <a:tc>
                  <a:txBody>
                    <a:bodyPr/>
                    <a:lstStyle/>
                    <a:p>
                      <a:r>
                        <a:rPr lang="en-US" dirty="0"/>
                        <a:t>Continuous Forward Current </a:t>
                      </a:r>
                    </a:p>
                  </a:txBody>
                  <a:tcPr>
                    <a:cell3D prstMaterial="dkEdge">
                      <a:bevel prst="riblet"/>
                      <a:lightRig rig="flood" dir="t"/>
                    </a:cell3D>
                  </a:tcPr>
                </a:tc>
                <a:tc>
                  <a:txBody>
                    <a:bodyPr/>
                    <a:lstStyle/>
                    <a:p>
                      <a:r>
                        <a:rPr lang="en-US" dirty="0"/>
                        <a:t>22</a:t>
                      </a:r>
                    </a:p>
                  </a:txBody>
                  <a:tcPr>
                    <a:cell3D prstMaterial="dkEdge">
                      <a:bevel prst="riblet"/>
                      <a:lightRig rig="flood" dir="t"/>
                    </a:cell3D>
                  </a:tcPr>
                </a:tc>
                <a:tc>
                  <a:txBody>
                    <a:bodyPr/>
                    <a:lstStyle/>
                    <a:p>
                      <a:r>
                        <a:rPr lang="en-US" dirty="0"/>
                        <a:t>Amperes</a:t>
                      </a:r>
                    </a:p>
                  </a:txBody>
                  <a:tcPr>
                    <a:cell3D prstMaterial="dkEdge">
                      <a:bevel prst="riblet"/>
                      <a:lightRig rig="flood" dir="t"/>
                    </a:cell3D>
                  </a:tcPr>
                </a:tc>
                <a:extLst>
                  <a:ext uri="{0D108BD9-81ED-4DB2-BD59-A6C34878D82A}">
                    <a16:rowId xmlns:a16="http://schemas.microsoft.com/office/drawing/2014/main" val="2327749583"/>
                  </a:ext>
                </a:extLst>
              </a:tr>
              <a:tr h="600325">
                <a:tc>
                  <a:txBody>
                    <a:bodyPr/>
                    <a:lstStyle/>
                    <a:p>
                      <a:r>
                        <a:rPr lang="en-US" dirty="0"/>
                        <a:t>Maximum Power Dissipation </a:t>
                      </a:r>
                    </a:p>
                  </a:txBody>
                  <a:tcPr>
                    <a:cell3D prstMaterial="dkEdge">
                      <a:bevel prst="riblet"/>
                      <a:lightRig rig="flood" dir="t"/>
                    </a:cell3D>
                  </a:tcPr>
                </a:tc>
                <a:tc>
                  <a:txBody>
                    <a:bodyPr/>
                    <a:lstStyle/>
                    <a:p>
                      <a:r>
                        <a:rPr lang="en-US" dirty="0"/>
                        <a:t>83</a:t>
                      </a:r>
                    </a:p>
                  </a:txBody>
                  <a:tcPr>
                    <a:cell3D prstMaterial="dkEdge">
                      <a:bevel prst="riblet"/>
                      <a:lightRig rig="flood" dir="t"/>
                    </a:cell3D>
                  </a:tcPr>
                </a:tc>
                <a:tc>
                  <a:txBody>
                    <a:bodyPr/>
                    <a:lstStyle/>
                    <a:p>
                      <a:r>
                        <a:rPr lang="en-US" dirty="0"/>
                        <a:t>Watts</a:t>
                      </a:r>
                    </a:p>
                  </a:txBody>
                  <a:tcPr>
                    <a:cell3D prstMaterial="dkEdge">
                      <a:bevel prst="riblet"/>
                      <a:lightRig rig="flood" dir="t"/>
                    </a:cell3D>
                  </a:tcPr>
                </a:tc>
                <a:extLst>
                  <a:ext uri="{0D108BD9-81ED-4DB2-BD59-A6C34878D82A}">
                    <a16:rowId xmlns:a16="http://schemas.microsoft.com/office/drawing/2014/main" val="3720916584"/>
                  </a:ext>
                </a:extLst>
              </a:tr>
              <a:tr h="1210022">
                <a:tc>
                  <a:txBody>
                    <a:bodyPr/>
                    <a:lstStyle/>
                    <a:p>
                      <a:r>
                        <a:rPr lang="en-US" dirty="0"/>
                        <a:t>Operating Junction and Storage Temperature Range </a:t>
                      </a:r>
                    </a:p>
                  </a:txBody>
                  <a:tcPr>
                    <a:cell3D prstMaterial="dkEdge">
                      <a:bevel prst="riblet"/>
                      <a:lightRig rig="flood" dir="t"/>
                    </a:cell3D>
                  </a:tcPr>
                </a:tc>
                <a:tc>
                  <a:txBody>
                    <a:bodyPr/>
                    <a:lstStyle/>
                    <a:p>
                      <a:r>
                        <a:rPr lang="en-US" dirty="0"/>
                        <a:t>-55 to 150</a:t>
                      </a:r>
                    </a:p>
                  </a:txBody>
                  <a:tcPr>
                    <a:cell3D prstMaterial="dkEdge">
                      <a:bevel prst="riblet"/>
                      <a:lightRig rig="flood" dir="t"/>
                    </a:cell3D>
                  </a:tcPr>
                </a:tc>
                <a:tc>
                  <a:txBody>
                    <a:bodyPr/>
                    <a:lstStyle/>
                    <a:p>
                      <a:r>
                        <a:rPr lang="en-US" dirty="0"/>
                        <a:t>`C</a:t>
                      </a:r>
                    </a:p>
                  </a:txBody>
                  <a:tcPr>
                    <a:cell3D prstMaterial="dkEdge">
                      <a:bevel prst="riblet"/>
                      <a:lightRig rig="flood" dir="t"/>
                    </a:cell3D>
                  </a:tcPr>
                </a:tc>
                <a:extLst>
                  <a:ext uri="{0D108BD9-81ED-4DB2-BD59-A6C34878D82A}">
                    <a16:rowId xmlns:a16="http://schemas.microsoft.com/office/drawing/2014/main" val="1898257014"/>
                  </a:ext>
                </a:extLst>
              </a:tr>
            </a:tbl>
          </a:graphicData>
        </a:graphic>
      </p:graphicFrame>
      <p:sp>
        <p:nvSpPr>
          <p:cNvPr id="7" name="Rectangle 6">
            <a:extLst>
              <a:ext uri="{FF2B5EF4-FFF2-40B4-BE49-F238E27FC236}">
                <a16:creationId xmlns:a16="http://schemas.microsoft.com/office/drawing/2014/main" id="{740BF508-2A22-42E9-929B-B18057C900D6}"/>
              </a:ext>
            </a:extLst>
          </p:cNvPr>
          <p:cNvSpPr/>
          <p:nvPr/>
        </p:nvSpPr>
        <p:spPr>
          <a:xfrm>
            <a:off x="6692777" y="2350500"/>
            <a:ext cx="3205173" cy="369332"/>
          </a:xfrm>
          <a:prstGeom prst="rect">
            <a:avLst/>
          </a:prstGeom>
        </p:spPr>
        <p:txBody>
          <a:bodyPr wrap="none">
            <a:spAutoFit/>
          </a:bodyPr>
          <a:lstStyle/>
          <a:p>
            <a:r>
              <a:rPr lang="en-US" b="1" dirty="0">
                <a:solidFill>
                  <a:schemeClr val="bg1"/>
                </a:solidFill>
                <a:effectLst>
                  <a:outerShdw blurRad="38100" dist="38100" dir="2700000" algn="tl">
                    <a:srgbClr val="000000">
                      <a:alpha val="43137"/>
                    </a:srgbClr>
                  </a:outerShdw>
                </a:effectLst>
              </a:rPr>
              <a:t>HFA35HB60  Diode Features</a:t>
            </a:r>
            <a:endParaRPr lang="en-US" dirty="0"/>
          </a:p>
        </p:txBody>
      </p:sp>
      <p:sp>
        <p:nvSpPr>
          <p:cNvPr id="4" name="Slide Number Placeholder 3">
            <a:extLst>
              <a:ext uri="{FF2B5EF4-FFF2-40B4-BE49-F238E27FC236}">
                <a16:creationId xmlns:a16="http://schemas.microsoft.com/office/drawing/2014/main" id="{E7E2C0BD-F4F7-44DB-B768-7E765CFD7D98}"/>
              </a:ext>
            </a:extLst>
          </p:cNvPr>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3311586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18EBA-54F5-462C-A48B-8CDBFC3C3BA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Output Stage -FILTERS</a:t>
            </a:r>
          </a:p>
        </p:txBody>
      </p:sp>
      <p:pic>
        <p:nvPicPr>
          <p:cNvPr id="4" name="Picture 3" descr="Screen Clipping">
            <a:extLst>
              <a:ext uri="{FF2B5EF4-FFF2-40B4-BE49-F238E27FC236}">
                <a16:creationId xmlns:a16="http://schemas.microsoft.com/office/drawing/2014/main" id="{810C4323-7BB9-4565-81B3-174EE7BCC50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4084" r="5073"/>
          <a:stretch/>
        </p:blipFill>
        <p:spPr>
          <a:xfrm>
            <a:off x="6480312" y="2333742"/>
            <a:ext cx="5178287" cy="2690093"/>
          </a:xfrm>
          <a:prstGeom prst="rect">
            <a:avLst/>
          </a:prstGeom>
          <a:ln>
            <a:noFill/>
          </a:ln>
          <a:effectLst>
            <a:softEdge rad="112500"/>
          </a:effectLst>
        </p:spPr>
      </p:pic>
      <p:sp>
        <p:nvSpPr>
          <p:cNvPr id="5" name="Rectangle 4">
            <a:extLst>
              <a:ext uri="{FF2B5EF4-FFF2-40B4-BE49-F238E27FC236}">
                <a16:creationId xmlns:a16="http://schemas.microsoft.com/office/drawing/2014/main" id="{8CCD1991-3BB4-40FB-ACB5-C3910153E2D3}"/>
              </a:ext>
            </a:extLst>
          </p:cNvPr>
          <p:cNvSpPr/>
          <p:nvPr/>
        </p:nvSpPr>
        <p:spPr>
          <a:xfrm>
            <a:off x="295469" y="2333742"/>
            <a:ext cx="6114661" cy="4093428"/>
          </a:xfrm>
          <a:prstGeom prst="rect">
            <a:avLst/>
          </a:prstGeom>
        </p:spPr>
        <p:txBody>
          <a:bodyPr wrap="square">
            <a:spAutoFit/>
          </a:bodyPr>
          <a:lstStyle/>
          <a:p>
            <a:pPr marL="285750" indent="-285750">
              <a:buFont typeface="Wingdings" panose="05000000000000000000" pitchFamily="2" charset="2"/>
              <a:buChar char="q"/>
            </a:pPr>
            <a:r>
              <a:rPr lang="en-US" sz="2000" dirty="0"/>
              <a:t>For AC Signal</a:t>
            </a:r>
          </a:p>
          <a:p>
            <a:r>
              <a:rPr lang="en-US" sz="2000" dirty="0"/>
              <a:t>	Capacitors---SHORT CIRCUIT</a:t>
            </a:r>
          </a:p>
          <a:p>
            <a:r>
              <a:rPr lang="en-US" sz="2000" dirty="0"/>
              <a:t>	Inductors----OPEN CIRCUIT</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2000" dirty="0"/>
              <a:t>For DC Signals</a:t>
            </a:r>
          </a:p>
          <a:p>
            <a:r>
              <a:rPr lang="en-US" sz="2000" dirty="0"/>
              <a:t>	Capacitors---OPEN CIRCUIT</a:t>
            </a:r>
          </a:p>
          <a:p>
            <a:r>
              <a:rPr lang="en-US" sz="2000" dirty="0"/>
              <a:t>	Inductors----SHORT CIRCUIT</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2000" dirty="0"/>
              <a:t>The AC of the will flow through C and be blocked by the inductor</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2000" dirty="0"/>
              <a:t>The DC will not pass through the capacitor but will pass through the L</a:t>
            </a:r>
          </a:p>
        </p:txBody>
      </p:sp>
      <p:sp>
        <p:nvSpPr>
          <p:cNvPr id="7" name="Slide Number Placeholder 6">
            <a:extLst>
              <a:ext uri="{FF2B5EF4-FFF2-40B4-BE49-F238E27FC236}">
                <a16:creationId xmlns:a16="http://schemas.microsoft.com/office/drawing/2014/main" id="{4B44C9C1-A348-459A-878E-159E52DF9995}"/>
              </a:ext>
            </a:extLst>
          </p:cNvPr>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315661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835A-5108-4D15-88F9-777CD4A7EC6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Output Stage -FILTERS</a:t>
            </a:r>
            <a:endParaRPr lang="en-US" dirty="0"/>
          </a:p>
        </p:txBody>
      </p:sp>
      <p:pic>
        <p:nvPicPr>
          <p:cNvPr id="1026" name="Picture 2" descr="Related image">
            <a:extLst>
              <a:ext uri="{FF2B5EF4-FFF2-40B4-BE49-F238E27FC236}">
                <a16:creationId xmlns:a16="http://schemas.microsoft.com/office/drawing/2014/main" id="{88C805F3-9BDB-49B3-A993-EBD490274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03" y="2127780"/>
            <a:ext cx="4964754" cy="44249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descr="Screen Clipping">
            <a:extLst>
              <a:ext uri="{FF2B5EF4-FFF2-40B4-BE49-F238E27FC236}">
                <a16:creationId xmlns:a16="http://schemas.microsoft.com/office/drawing/2014/main" id="{FDBD9C02-3CA1-45A9-814F-767A6CB539D2}"/>
              </a:ext>
            </a:extLst>
          </p:cNvPr>
          <p:cNvPicPr>
            <a:picLocks noChangeAspect="1"/>
          </p:cNvPicPr>
          <p:nvPr/>
        </p:nvPicPr>
        <p:blipFill rotWithShape="1">
          <a:blip r:embed="rId3"/>
          <a:srcRect t="5231"/>
          <a:stretch/>
        </p:blipFill>
        <p:spPr>
          <a:xfrm>
            <a:off x="5417677" y="2127779"/>
            <a:ext cx="6415869" cy="4424964"/>
          </a:xfrm>
          <a:prstGeom prst="rect">
            <a:avLst/>
          </a:prstGeom>
          <a:ln>
            <a:noFill/>
          </a:ln>
          <a:effectLst>
            <a:softEdge rad="112500"/>
          </a:effectLst>
        </p:spPr>
      </p:pic>
      <p:sp>
        <p:nvSpPr>
          <p:cNvPr id="5" name="Slide Number Placeholder 4">
            <a:extLst>
              <a:ext uri="{FF2B5EF4-FFF2-40B4-BE49-F238E27FC236}">
                <a16:creationId xmlns:a16="http://schemas.microsoft.com/office/drawing/2014/main" id="{71813B6C-533D-41FF-A93F-F32BC92C7108}"/>
              </a:ext>
            </a:extLst>
          </p:cNvPr>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3160000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9347-F9B3-4BCD-903F-CF576F0E83D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Output Stage</a:t>
            </a:r>
            <a:endParaRPr lang="en-US" dirty="0"/>
          </a:p>
        </p:txBody>
      </p:sp>
      <p:sp>
        <p:nvSpPr>
          <p:cNvPr id="3" name="Rectangle 2">
            <a:extLst>
              <a:ext uri="{FF2B5EF4-FFF2-40B4-BE49-F238E27FC236}">
                <a16:creationId xmlns:a16="http://schemas.microsoft.com/office/drawing/2014/main" id="{D64AB221-4968-4E6E-9A45-B2477771D220}"/>
              </a:ext>
            </a:extLst>
          </p:cNvPr>
          <p:cNvSpPr/>
          <p:nvPr/>
        </p:nvSpPr>
        <p:spPr>
          <a:xfrm>
            <a:off x="680321" y="2081358"/>
            <a:ext cx="2759986" cy="461665"/>
          </a:xfrm>
          <a:prstGeom prst="rect">
            <a:avLst/>
          </a:prstGeom>
        </p:spPr>
        <p:txBody>
          <a:bodyPr wrap="none">
            <a:spAutoFit/>
          </a:bodyPr>
          <a:lstStyle/>
          <a:p>
            <a:r>
              <a:rPr lang="en-US" sz="2400" b="1" dirty="0">
                <a:solidFill>
                  <a:schemeClr val="bg1"/>
                </a:solidFill>
                <a:effectLst>
                  <a:outerShdw blurRad="38100" dist="38100" dir="2700000" algn="tl">
                    <a:srgbClr val="000000">
                      <a:alpha val="43137"/>
                    </a:srgbClr>
                  </a:outerShdw>
                </a:effectLst>
                <a:latin typeface="+mj-lt"/>
                <a:ea typeface="Calibri" panose="020F0502020204030204" pitchFamily="34" charset="0"/>
              </a:rPr>
              <a:t>INDUCTOR DESIGN</a:t>
            </a:r>
            <a:endParaRPr lang="en-US" sz="2400" b="1" dirty="0">
              <a:solidFill>
                <a:schemeClr val="bg1"/>
              </a:solidFill>
              <a:effectLst>
                <a:outerShdw blurRad="38100" dist="38100" dir="2700000" algn="tl">
                  <a:srgbClr val="000000">
                    <a:alpha val="43137"/>
                  </a:srgbClr>
                </a:outerShdw>
              </a:effectLst>
              <a:latin typeface="+mj-lt"/>
            </a:endParaRP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C7F59C34-7C1C-4C39-B355-748C02176BAC}"/>
                  </a:ext>
                </a:extLst>
              </p:cNvPr>
              <p:cNvSpPr/>
              <p:nvPr/>
            </p:nvSpPr>
            <p:spPr>
              <a:xfrm>
                <a:off x="1097915" y="2790215"/>
                <a:ext cx="7334422" cy="3852337"/>
              </a:xfrm>
              <a:prstGeom prst="rect">
                <a:avLst/>
              </a:prstGeom>
            </p:spPr>
            <p:txBody>
              <a:bodyPr wrap="square">
                <a:spAutoFit/>
              </a:bodyPr>
              <a:lstStyle/>
              <a:p>
                <a:pPr marL="285750" indent="-285750">
                  <a:spcBef>
                    <a:spcPts val="1200"/>
                  </a:spcBef>
                  <a:spcAft>
                    <a:spcPts val="1000"/>
                  </a:spcAft>
                  <a:buFont typeface="Wingdings" panose="05000000000000000000" pitchFamily="2" charset="2"/>
                  <a:buChar char="q"/>
                </a:pPr>
                <a:r>
                  <a:rPr lang="en-US" sz="2400" dirty="0">
                    <a:latin typeface="Times New Roman" panose="02020603050405020304" pitchFamily="18" charset="0"/>
                    <a:ea typeface="Calibri" panose="020F0502020204030204" pitchFamily="34" charset="0"/>
                    <a:cs typeface="Times New Roman" panose="02020603050405020304" pitchFamily="18" charset="0"/>
                  </a:rPr>
                  <a:t>Used to remove Current Ripple</a:t>
                </a:r>
              </a:p>
              <a:p>
                <a:pPr marL="285750" indent="-274320">
                  <a:buFont typeface="Wingdings" panose="05000000000000000000" pitchFamily="2" charset="2"/>
                  <a:buChar char="q"/>
                </a:pPr>
                <a:r>
                  <a:rPr lang="en-US" sz="2400" dirty="0">
                    <a:latin typeface="Times New Roman" panose="02020603050405020304" pitchFamily="18" charset="0"/>
                    <a:ea typeface="Calibri" panose="020F0502020204030204" pitchFamily="34" charset="0"/>
                    <a:cs typeface="Times New Roman" panose="02020603050405020304" pitchFamily="18" charset="0"/>
                  </a:rPr>
                  <a:t> Inductor current, I = 8.3A</a:t>
                </a:r>
              </a:p>
              <a:p>
                <a:pPr marL="285750" indent="-285750">
                  <a:buFont typeface="Wingdings" panose="05000000000000000000" pitchFamily="2" charset="2"/>
                  <a:buChar char="q"/>
                </a:pPr>
                <a:r>
                  <a:rPr lang="en-US" sz="2400" dirty="0"/>
                  <a:t> Δ I = 10% of  I = 0.83A</a:t>
                </a:r>
              </a:p>
              <a:p>
                <a:pPr marL="285750" indent="-285750">
                  <a:buFont typeface="Wingdings" panose="05000000000000000000" pitchFamily="2" charset="2"/>
                  <a:buChar char="q"/>
                </a:pPr>
                <a:r>
                  <a:rPr lang="en-US" sz="2400" dirty="0"/>
                  <a:t> Turn OFF Time</a:t>
                </a: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𝑇𝑜𝑓𝑓</m:t>
                      </m:r>
                      <m:r>
                        <a:rPr lang="en-US" sz="2400" i="1" dirty="0" smtClean="0">
                          <a:latin typeface="Cambria Math" panose="02040503050406030204" pitchFamily="18" charset="0"/>
                        </a:rPr>
                        <m:t> = [1−</m:t>
                      </m:r>
                      <m:r>
                        <a:rPr lang="en-US" sz="2400" i="1" dirty="0" smtClean="0">
                          <a:latin typeface="Cambria Math" panose="02040503050406030204" pitchFamily="18" charset="0"/>
                        </a:rPr>
                        <m:t>𝑉𝑜𝑢𝑡</m:t>
                      </m:r>
                      <m:r>
                        <a:rPr lang="en-US" sz="2400" i="1" dirty="0" smtClean="0">
                          <a:latin typeface="Cambria Math" panose="02040503050406030204" pitchFamily="18" charset="0"/>
                        </a:rPr>
                        <m:t> / </m:t>
                      </m:r>
                      <m:r>
                        <a:rPr lang="en-US" sz="2400" i="1" dirty="0" smtClean="0">
                          <a:latin typeface="Cambria Math" panose="02040503050406030204" pitchFamily="18" charset="0"/>
                        </a:rPr>
                        <m:t>𝑉𝑖𝑛</m:t>
                      </m:r>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r>
                        <a:rPr lang="en-US" sz="2400" i="1" dirty="0" smtClean="0">
                          <a:latin typeface="Cambria Math" panose="02040503050406030204" pitchFamily="18" charset="0"/>
                        </a:rPr>
                        <m:t>𝑓</m:t>
                      </m:r>
                    </m:oMath>
                  </m:oMathPara>
                </a14:m>
                <a:endParaRPr lang="en-US" sz="2400" i="1" dirty="0"/>
              </a:p>
              <a:p>
                <a:r>
                  <a:rPr lang="en-US" sz="2400" dirty="0"/>
                  <a:t>         				</a:t>
                </a:r>
                <a:r>
                  <a:rPr lang="en-US" sz="2400" i="1" dirty="0"/>
                  <a:t>Toff= 4.28 µs</a:t>
                </a:r>
              </a:p>
              <a:p>
                <a:pPr marL="285750" indent="-285750">
                  <a:buFont typeface="Wingdings" panose="05000000000000000000" pitchFamily="2" charset="2"/>
                  <a:buChar char="q"/>
                </a:pPr>
                <a:r>
                  <a:rPr lang="en-US" sz="2400" i="1" dirty="0"/>
                  <a:t> </a:t>
                </a:r>
                <a:r>
                  <a:rPr lang="en-US" sz="2400" i="1" dirty="0" err="1"/>
                  <a:t>Inductance,L</a:t>
                </a:r>
                <a:endParaRPr lang="en-US" sz="2400" i="1" dirty="0"/>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𝐿</m:t>
                      </m:r>
                      <m:r>
                        <a:rPr lang="en-US" sz="2400" i="1" dirty="0" smtClean="0">
                          <a:latin typeface="Cambria Math" panose="02040503050406030204" pitchFamily="18" charset="0"/>
                        </a:rPr>
                        <m:t> = </m:t>
                      </m:r>
                      <m:r>
                        <a:rPr lang="en-US" sz="2400" i="1" dirty="0" err="1">
                          <a:latin typeface="Cambria Math" panose="02040503050406030204" pitchFamily="18" charset="0"/>
                        </a:rPr>
                        <m:t>𝑉𝑟𝑖𝑝𝑝𝑙𝑒</m:t>
                      </m:r>
                      <m:r>
                        <a:rPr lang="en-US" sz="2400" i="1" dirty="0">
                          <a:latin typeface="Cambria Math" panose="02040503050406030204" pitchFamily="18" charset="0"/>
                        </a:rPr>
                        <m:t> </m:t>
                      </m:r>
                      <m:r>
                        <a:rPr lang="en-US" sz="2400" i="1" dirty="0">
                          <a:latin typeface="Cambria Math" panose="02040503050406030204" pitchFamily="18" charset="0"/>
                        </a:rPr>
                        <m:t>𝑥</m:t>
                      </m:r>
                      <m:r>
                        <a:rPr lang="en-US" sz="2400" i="1" dirty="0">
                          <a:latin typeface="Cambria Math" panose="02040503050406030204" pitchFamily="18" charset="0"/>
                        </a:rPr>
                        <m:t> </m:t>
                      </m:r>
                      <m:r>
                        <a:rPr lang="en-US" sz="2400" i="1" dirty="0">
                          <a:latin typeface="Cambria Math" panose="02040503050406030204" pitchFamily="18" charset="0"/>
                        </a:rPr>
                        <m:t>𝑇𝑜𝑓𝑓</m:t>
                      </m:r>
                      <m:r>
                        <a:rPr lang="en-US" sz="2400" i="1" dirty="0">
                          <a:latin typeface="Cambria Math" panose="02040503050406030204" pitchFamily="18" charset="0"/>
                        </a:rPr>
                        <m:t> / </m:t>
                      </m:r>
                      <m:r>
                        <a:rPr lang="en-US" sz="2400" i="1" dirty="0">
                          <a:latin typeface="Cambria Math" panose="02040503050406030204" pitchFamily="18" charset="0"/>
                        </a:rPr>
                        <m:t>𝐼</m:t>
                      </m:r>
                    </m:oMath>
                  </m:oMathPara>
                </a14:m>
                <a:endParaRPr lang="en-US" sz="2400" dirty="0"/>
              </a:p>
              <a:p>
                <a:r>
                  <a:rPr lang="en-US" sz="2400" i="1" dirty="0"/>
                  <a:t>					</a:t>
                </a:r>
                <a:r>
                  <a:rPr lang="en-US" sz="2400" dirty="0"/>
                  <a:t>L= 86 µH</a:t>
                </a:r>
              </a:p>
              <a:p>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SELECTED INDUCTOR OF L</a:t>
                </a: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=134µH &amp; having FERRITE TOROID CORE</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4" name="Rectangle 3">
                <a:extLst>
                  <a:ext uri="{FF2B5EF4-FFF2-40B4-BE49-F238E27FC236}">
                    <a16:creationId xmlns:a16="http://schemas.microsoft.com/office/drawing/2014/main" id="{C7F59C34-7C1C-4C39-B355-748C02176BAC}"/>
                  </a:ext>
                </a:extLst>
              </p:cNvPr>
              <p:cNvSpPr>
                <a:spLocks noRot="1" noChangeAspect="1" noMove="1" noResize="1" noEditPoints="1" noAdjustHandles="1" noChangeArrowheads="1" noChangeShapeType="1" noTextEdit="1"/>
              </p:cNvSpPr>
              <p:nvPr/>
            </p:nvSpPr>
            <p:spPr>
              <a:xfrm>
                <a:off x="1097915" y="2790215"/>
                <a:ext cx="7334422" cy="3852337"/>
              </a:xfrm>
              <a:prstGeom prst="rect">
                <a:avLst/>
              </a:prstGeom>
              <a:blipFill>
                <a:blip r:embed="rId2"/>
                <a:stretch>
                  <a:fillRect l="-1081" t="-1266" b="-1899"/>
                </a:stretch>
              </a:blipFill>
            </p:spPr>
            <p:txBody>
              <a:bodyPr/>
              <a:lstStyle/>
              <a:p>
                <a:r>
                  <a:rPr lang="en-US">
                    <a:noFill/>
                  </a:rPr>
                  <a:t> </a:t>
                </a:r>
              </a:p>
            </p:txBody>
          </p:sp>
        </mc:Fallback>
      </mc:AlternateContent>
      <p:pic>
        <p:nvPicPr>
          <p:cNvPr id="2050" name="Picture 2" descr="Image result for inductor">
            <a:extLst>
              <a:ext uri="{FF2B5EF4-FFF2-40B4-BE49-F238E27FC236}">
                <a16:creationId xmlns:a16="http://schemas.microsoft.com/office/drawing/2014/main" id="{86429E5C-3827-4C86-B4BE-0F791139F1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19" t="6837" r="17395" b="6928"/>
          <a:stretch/>
        </p:blipFill>
        <p:spPr bwMode="auto">
          <a:xfrm>
            <a:off x="7063408" y="2252435"/>
            <a:ext cx="5128592" cy="385233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C792885-1110-423F-9301-CABC8DA5FD67}"/>
              </a:ext>
            </a:extLst>
          </p:cNvPr>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3071497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D1D1-3808-4B67-80CA-7FF65A53D37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Output Stage</a:t>
            </a:r>
            <a:endParaRPr lang="en-US" dirty="0"/>
          </a:p>
        </p:txBody>
      </p:sp>
      <p:sp>
        <p:nvSpPr>
          <p:cNvPr id="3" name="Rectangle 2">
            <a:extLst>
              <a:ext uri="{FF2B5EF4-FFF2-40B4-BE49-F238E27FC236}">
                <a16:creationId xmlns:a16="http://schemas.microsoft.com/office/drawing/2014/main" id="{718E9AAF-DBC1-4BEF-B7EB-5CAE3C2AE3A0}"/>
              </a:ext>
            </a:extLst>
          </p:cNvPr>
          <p:cNvSpPr/>
          <p:nvPr/>
        </p:nvSpPr>
        <p:spPr>
          <a:xfrm>
            <a:off x="680321" y="2365445"/>
            <a:ext cx="2886239" cy="461665"/>
          </a:xfrm>
          <a:prstGeom prst="rect">
            <a:avLst/>
          </a:prstGeom>
        </p:spPr>
        <p:txBody>
          <a:bodyPr wrap="none">
            <a:spAutoFit/>
          </a:bodyPr>
          <a:lstStyle/>
          <a:p>
            <a:r>
              <a:rPr lang="en-US" sz="2400" b="1" dirty="0">
                <a:solidFill>
                  <a:schemeClr val="bg1"/>
                </a:solidFill>
                <a:effectLst>
                  <a:outerShdw blurRad="38100" dist="38100" dir="2700000" algn="tl">
                    <a:srgbClr val="000000">
                      <a:alpha val="43137"/>
                    </a:srgbClr>
                  </a:outerShdw>
                </a:effectLst>
                <a:latin typeface="+mj-lt"/>
              </a:rPr>
              <a:t>CAPACITOR DESIGN</a:t>
            </a:r>
          </a:p>
        </p:txBody>
      </p:sp>
      <p:sp>
        <p:nvSpPr>
          <p:cNvPr id="4" name="Rectangle 3">
            <a:extLst>
              <a:ext uri="{FF2B5EF4-FFF2-40B4-BE49-F238E27FC236}">
                <a16:creationId xmlns:a16="http://schemas.microsoft.com/office/drawing/2014/main" id="{CD73D7B9-75F1-4C65-B032-087EE6DF86CD}"/>
              </a:ext>
            </a:extLst>
          </p:cNvPr>
          <p:cNvSpPr/>
          <p:nvPr/>
        </p:nvSpPr>
        <p:spPr>
          <a:xfrm>
            <a:off x="988380" y="3101862"/>
            <a:ext cx="9771356" cy="3872855"/>
          </a:xfrm>
          <a:prstGeom prst="rect">
            <a:avLst/>
          </a:prstGeom>
        </p:spPr>
        <p:txBody>
          <a:bodyPr wrap="square">
            <a:spAutoFit/>
          </a:bodyPr>
          <a:lstStyle/>
          <a:p>
            <a:pPr marL="285750" indent="-285750">
              <a:lnSpc>
                <a:spcPct val="150000"/>
              </a:lnSpc>
              <a:spcAft>
                <a:spcPts val="1000"/>
              </a:spcAft>
              <a:buFont typeface="Wingdings" panose="05000000000000000000" pitchFamily="2" charset="2"/>
              <a:buChar char="q"/>
            </a:pPr>
            <a:r>
              <a:rPr lang="en-US" sz="2400" dirty="0">
                <a:latin typeface="Times New Roman" panose="02020603050405020304" pitchFamily="18" charset="0"/>
                <a:ea typeface="Calibri" panose="020F0502020204030204" pitchFamily="34" charset="0"/>
                <a:cs typeface="Times New Roman" panose="02020603050405020304" pitchFamily="18" charset="0"/>
              </a:rPr>
              <a:t>Used to reduce voltage ripple</a:t>
            </a:r>
          </a:p>
          <a:p>
            <a:pPr marL="285750" indent="-285750">
              <a:lnSpc>
                <a:spcPct val="150000"/>
              </a:lnSpc>
              <a:spcAft>
                <a:spcPts val="1000"/>
              </a:spcAft>
              <a:buFont typeface="Wingdings" panose="05000000000000000000" pitchFamily="2" charset="2"/>
              <a:buChar char="q"/>
            </a:pPr>
            <a:r>
              <a:rPr lang="en-US" sz="2400" dirty="0">
                <a:latin typeface="Times New Roman" panose="02020603050405020304" pitchFamily="18" charset="0"/>
                <a:ea typeface="Calibri" panose="020F0502020204030204" pitchFamily="34" charset="0"/>
                <a:cs typeface="Times New Roman" panose="02020603050405020304" pitchFamily="18" charset="0"/>
              </a:rPr>
              <a:t>The output filter is designed for a frequency of 5 kHz</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1000"/>
              </a:spcAft>
              <a:buFont typeface="Wingdings" panose="05000000000000000000" pitchFamily="2" charset="2"/>
              <a:buChar char="q"/>
            </a:pPr>
            <a:r>
              <a:rPr lang="en-US" sz="2400" dirty="0">
                <a:latin typeface="Times New Roman" panose="02020603050405020304" pitchFamily="18" charset="0"/>
                <a:ea typeface="Calibri" panose="020F0502020204030204" pitchFamily="34" charset="0"/>
                <a:cs typeface="Times New Roman" panose="02020603050405020304" pitchFamily="18" charset="0"/>
              </a:rPr>
              <a:t>F = 1 / 2π√LC</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1000"/>
              </a:spcAft>
              <a:buFont typeface="Wingdings" panose="05000000000000000000" pitchFamily="2" charset="2"/>
              <a:buChar char="q"/>
            </a:pPr>
            <a:r>
              <a:rPr lang="en-US" sz="2400" dirty="0">
                <a:latin typeface="Times New Roman" panose="02020603050405020304" pitchFamily="18" charset="0"/>
                <a:ea typeface="Calibri" panose="020F0502020204030204" pitchFamily="34" charset="0"/>
                <a:cs typeface="Times New Roman" panose="02020603050405020304" pitchFamily="18" charset="0"/>
              </a:rPr>
              <a:t>C = 7.3 µF</a:t>
            </a:r>
          </a:p>
          <a:p>
            <a:pPr>
              <a:lnSpc>
                <a:spcPct val="150000"/>
              </a:lnSpc>
              <a:spcAft>
                <a:spcPts val="1000"/>
              </a:spcAft>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THREE 22</a:t>
            </a:r>
            <a:r>
              <a:rPr lang="en-US"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µF,100V CAPACITORS ARE PUT IN PARALLEL</a:t>
            </a:r>
          </a:p>
          <a:p>
            <a:pPr>
              <a:lnSpc>
                <a:spcPct val="150000"/>
              </a:lnSpc>
              <a:spcAft>
                <a:spcPts val="10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Screen Clipping">
            <a:extLst>
              <a:ext uri="{FF2B5EF4-FFF2-40B4-BE49-F238E27FC236}">
                <a16:creationId xmlns:a16="http://schemas.microsoft.com/office/drawing/2014/main" id="{3DD51395-6185-4952-8C18-1A0DD12FC88F}"/>
              </a:ext>
            </a:extLst>
          </p:cNvPr>
          <p:cNvPicPr>
            <a:picLocks noChangeAspect="1"/>
          </p:cNvPicPr>
          <p:nvPr/>
        </p:nvPicPr>
        <p:blipFill rotWithShape="1">
          <a:blip r:embed="rId2"/>
          <a:srcRect l="9331" r="9286"/>
          <a:stretch/>
        </p:blipFill>
        <p:spPr>
          <a:xfrm>
            <a:off x="8179904" y="2506824"/>
            <a:ext cx="3677480" cy="3215919"/>
          </a:xfrm>
          <a:prstGeom prst="rect">
            <a:avLst/>
          </a:prstGeom>
          <a:ln>
            <a:noFill/>
          </a:ln>
          <a:effectLst>
            <a:softEdge rad="112500"/>
          </a:effectLst>
        </p:spPr>
      </p:pic>
      <p:sp>
        <p:nvSpPr>
          <p:cNvPr id="7" name="Slide Number Placeholder 6">
            <a:extLst>
              <a:ext uri="{FF2B5EF4-FFF2-40B4-BE49-F238E27FC236}">
                <a16:creationId xmlns:a16="http://schemas.microsoft.com/office/drawing/2014/main" id="{C1E0BAE6-4AB3-4E2E-B62B-A002BE006E27}"/>
              </a:ext>
            </a:extLst>
          </p:cNvPr>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3688025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CE337-CC7F-4ECF-9B82-F20E0554DD5B}"/>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LEM AS CURRENT SENSOR</a:t>
            </a:r>
          </a:p>
        </p:txBody>
      </p:sp>
      <p:sp>
        <p:nvSpPr>
          <p:cNvPr id="3" name="Rectangle 2">
            <a:extLst>
              <a:ext uri="{FF2B5EF4-FFF2-40B4-BE49-F238E27FC236}">
                <a16:creationId xmlns:a16="http://schemas.microsoft.com/office/drawing/2014/main" id="{CC6CCF2C-9C40-4011-8785-715CF6F0D6D5}"/>
              </a:ext>
            </a:extLst>
          </p:cNvPr>
          <p:cNvSpPr/>
          <p:nvPr/>
        </p:nvSpPr>
        <p:spPr>
          <a:xfrm>
            <a:off x="777240" y="2331707"/>
            <a:ext cx="6608982" cy="661207"/>
          </a:xfrm>
          <a:prstGeom prst="rect">
            <a:avLst/>
          </a:prstGeom>
        </p:spPr>
        <p:txBody>
          <a:bodyPr wrap="square">
            <a:spAutoFit/>
          </a:bodyPr>
          <a:lstStyle/>
          <a:p>
            <a:pPr>
              <a:lnSpc>
                <a:spcPct val="150000"/>
              </a:lnSpc>
              <a:spcAft>
                <a:spcPts val="1000"/>
              </a:spcAft>
            </a:pP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LEM FEATURES</a:t>
            </a:r>
          </a:p>
        </p:txBody>
      </p:sp>
      <p:pic>
        <p:nvPicPr>
          <p:cNvPr id="5" name="Picture 4">
            <a:extLst>
              <a:ext uri="{FF2B5EF4-FFF2-40B4-BE49-F238E27FC236}">
                <a16:creationId xmlns:a16="http://schemas.microsoft.com/office/drawing/2014/main" id="{AB08D015-DFE8-46B3-A4DD-386EE5B80AA1}"/>
              </a:ext>
            </a:extLst>
          </p:cNvPr>
          <p:cNvPicPr>
            <a:picLocks noChangeAspect="1"/>
          </p:cNvPicPr>
          <p:nvPr/>
        </p:nvPicPr>
        <p:blipFill>
          <a:blip r:embed="rId2"/>
          <a:stretch>
            <a:fillRect/>
          </a:stretch>
        </p:blipFill>
        <p:spPr>
          <a:xfrm>
            <a:off x="7611448" y="2578792"/>
            <a:ext cx="4186646" cy="3649171"/>
          </a:xfrm>
          <a:prstGeom prst="rect">
            <a:avLst/>
          </a:prstGeom>
          <a:ln>
            <a:noFill/>
          </a:ln>
          <a:effectLst>
            <a:softEdge rad="112500"/>
          </a:effectLst>
        </p:spPr>
      </p:pic>
      <p:sp>
        <p:nvSpPr>
          <p:cNvPr id="6" name="Rectangle 5">
            <a:extLst>
              <a:ext uri="{FF2B5EF4-FFF2-40B4-BE49-F238E27FC236}">
                <a16:creationId xmlns:a16="http://schemas.microsoft.com/office/drawing/2014/main" id="{2F9C060C-629F-4654-9C2E-B0C11FEE8E71}"/>
              </a:ext>
            </a:extLst>
          </p:cNvPr>
          <p:cNvSpPr/>
          <p:nvPr/>
        </p:nvSpPr>
        <p:spPr>
          <a:xfrm>
            <a:off x="907337" y="3059668"/>
            <a:ext cx="5158785" cy="1938992"/>
          </a:xfrm>
          <a:prstGeom prst="rect">
            <a:avLst/>
          </a:prstGeom>
        </p:spPr>
        <p:txBody>
          <a:bodyPr wrap="none">
            <a:spAutoFit/>
          </a:bodyPr>
          <a:lstStyle/>
          <a:p>
            <a:r>
              <a:rPr lang="en-US" sz="2400" dirty="0"/>
              <a:t>•	Excellent linearity </a:t>
            </a:r>
          </a:p>
          <a:p>
            <a:r>
              <a:rPr lang="en-US" sz="2400" dirty="0"/>
              <a:t>•	Outstanding	long-term stability </a:t>
            </a:r>
          </a:p>
          <a:p>
            <a:r>
              <a:rPr lang="en-US" sz="2400" dirty="0"/>
              <a:t>•	Low	residual	noise </a:t>
            </a:r>
          </a:p>
          <a:p>
            <a:r>
              <a:rPr lang="en-US" sz="2400" dirty="0"/>
              <a:t>•	High	frequency response </a:t>
            </a:r>
          </a:p>
          <a:p>
            <a:r>
              <a:rPr lang="en-US" sz="2400" dirty="0"/>
              <a:t>•	High	reliability</a:t>
            </a:r>
          </a:p>
        </p:txBody>
      </p:sp>
      <p:sp>
        <p:nvSpPr>
          <p:cNvPr id="4" name="Slide Number Placeholder 3">
            <a:extLst>
              <a:ext uri="{FF2B5EF4-FFF2-40B4-BE49-F238E27FC236}">
                <a16:creationId xmlns:a16="http://schemas.microsoft.com/office/drawing/2014/main" id="{16B2C084-B250-4060-B693-3A558BCE127F}"/>
              </a:ext>
            </a:extLst>
          </p:cNvPr>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1295812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A3BFC-234F-487D-9954-09A3C1ABD73C}"/>
              </a:ext>
            </a:extLst>
          </p:cNvPr>
          <p:cNvSpPr>
            <a:spLocks noGrp="1"/>
          </p:cNvSpPr>
          <p:nvPr>
            <p:ph type="title"/>
          </p:nvPr>
        </p:nvSpPr>
        <p:spPr/>
        <p:txBody>
          <a:bodyPr/>
          <a:lstStyle/>
          <a:p>
            <a:r>
              <a:rPr lang="en-US" dirty="0"/>
              <a:t>Hall-effect Sensor</a:t>
            </a:r>
          </a:p>
        </p:txBody>
      </p:sp>
      <p:pic>
        <p:nvPicPr>
          <p:cNvPr id="4" name="Picture 3" descr="Screen Clipping">
            <a:extLst>
              <a:ext uri="{FF2B5EF4-FFF2-40B4-BE49-F238E27FC236}">
                <a16:creationId xmlns:a16="http://schemas.microsoft.com/office/drawing/2014/main" id="{29AF368F-EE2F-433B-A668-0E8C11167CD9}"/>
              </a:ext>
            </a:extLst>
          </p:cNvPr>
          <p:cNvPicPr>
            <a:picLocks noChangeAspect="1"/>
          </p:cNvPicPr>
          <p:nvPr/>
        </p:nvPicPr>
        <p:blipFill rotWithShape="1">
          <a:blip r:embed="rId2"/>
          <a:srcRect l="612" t="2076"/>
          <a:stretch/>
        </p:blipFill>
        <p:spPr>
          <a:xfrm>
            <a:off x="6899909" y="2258960"/>
            <a:ext cx="4983697" cy="4320731"/>
          </a:xfrm>
          <a:prstGeom prst="rect">
            <a:avLst/>
          </a:prstGeom>
          <a:ln>
            <a:noFill/>
          </a:ln>
          <a:effectLst>
            <a:softEdge rad="112500"/>
          </a:effectLst>
        </p:spPr>
      </p:pic>
      <p:sp>
        <p:nvSpPr>
          <p:cNvPr id="3" name="Oval 2">
            <a:extLst>
              <a:ext uri="{FF2B5EF4-FFF2-40B4-BE49-F238E27FC236}">
                <a16:creationId xmlns:a16="http://schemas.microsoft.com/office/drawing/2014/main" id="{36D61B89-FE0B-4F8B-B858-51757A404952}"/>
              </a:ext>
            </a:extLst>
          </p:cNvPr>
          <p:cNvSpPr/>
          <p:nvPr/>
        </p:nvSpPr>
        <p:spPr>
          <a:xfrm>
            <a:off x="8547471" y="3097716"/>
            <a:ext cx="692459" cy="313381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46FA286-3EF0-4DA1-A163-BA7ED5C553FB}"/>
              </a:ext>
            </a:extLst>
          </p:cNvPr>
          <p:cNvSpPr>
            <a:spLocks noGrp="1"/>
          </p:cNvSpPr>
          <p:nvPr>
            <p:ph type="sldNum" sz="quarter" idx="12"/>
          </p:nvPr>
        </p:nvSpPr>
        <p:spPr/>
        <p:txBody>
          <a:bodyPr/>
          <a:lstStyle/>
          <a:p>
            <a:fld id="{6D22F896-40B5-4ADD-8801-0D06FADFA095}" type="slidenum">
              <a:rPr lang="en-US" smtClean="0"/>
              <a:t>49</a:t>
            </a:fld>
            <a:endParaRPr lang="en-US" dirty="0"/>
          </a:p>
        </p:txBody>
      </p:sp>
      <p:sp>
        <p:nvSpPr>
          <p:cNvPr id="7" name="Rectangle 6">
            <a:extLst>
              <a:ext uri="{FF2B5EF4-FFF2-40B4-BE49-F238E27FC236}">
                <a16:creationId xmlns:a16="http://schemas.microsoft.com/office/drawing/2014/main" id="{4374CBA9-B803-4C8F-AC3B-7648DA993A79}"/>
              </a:ext>
            </a:extLst>
          </p:cNvPr>
          <p:cNvSpPr/>
          <p:nvPr/>
        </p:nvSpPr>
        <p:spPr>
          <a:xfrm>
            <a:off x="308394" y="2033271"/>
            <a:ext cx="6308716" cy="4862870"/>
          </a:xfrm>
          <a:prstGeom prst="rect">
            <a:avLst/>
          </a:prstGeom>
        </p:spPr>
        <p:txBody>
          <a:bodyPr wrap="square">
            <a:spAutoFit/>
          </a:bodyPr>
          <a:lstStyle/>
          <a:p>
            <a:r>
              <a:rPr lang="en-US" sz="2000" b="1" dirty="0">
                <a:solidFill>
                  <a:schemeClr val="bg1"/>
                </a:solidFill>
                <a:latin typeface="+mj-lt"/>
              </a:rPr>
              <a:t>HALL EFFECT CURRENT SENSOR WITH INTERNAL INTEGRATED CIRCUIT AMPLIFIER.</a:t>
            </a:r>
            <a:endParaRPr lang="en-US" sz="2400" b="1" dirty="0">
              <a:solidFill>
                <a:schemeClr val="bg1"/>
              </a:solidFill>
              <a:latin typeface="+mj-lt"/>
            </a:endParaRPr>
          </a:p>
          <a:p>
            <a:pPr marL="285750" indent="-285750">
              <a:lnSpc>
                <a:spcPct val="150000"/>
              </a:lnSpc>
              <a:buFont typeface="Wingdings" panose="05000000000000000000" pitchFamily="2" charset="2"/>
              <a:buChar char="q"/>
            </a:pPr>
            <a:r>
              <a:rPr lang="en-US" sz="2000" dirty="0"/>
              <a:t>When electrons flow through a conductor, a magnetic field is produced.</a:t>
            </a:r>
          </a:p>
          <a:p>
            <a:pPr marL="285750" indent="-285750">
              <a:lnSpc>
                <a:spcPct val="150000"/>
              </a:lnSpc>
              <a:buFont typeface="Wingdings" panose="05000000000000000000" pitchFamily="2" charset="2"/>
              <a:buChar char="q"/>
            </a:pPr>
            <a:r>
              <a:rPr lang="en-US" sz="2000" dirty="0"/>
              <a:t>This has several advantages: </a:t>
            </a:r>
          </a:p>
          <a:p>
            <a:pPr marL="285750" indent="-285750">
              <a:lnSpc>
                <a:spcPct val="150000"/>
              </a:lnSpc>
              <a:buFont typeface="Wingdings" panose="05000000000000000000" pitchFamily="2" charset="2"/>
              <a:buChar char="q"/>
            </a:pPr>
            <a:r>
              <a:rPr lang="en-US" sz="2000" dirty="0"/>
              <a:t>	1.No additional resistance (a shunt) need be 			inserted in the primary circuit.	</a:t>
            </a:r>
          </a:p>
          <a:p>
            <a:pPr marL="285750" indent="-285750">
              <a:lnSpc>
                <a:spcPct val="150000"/>
              </a:lnSpc>
              <a:buFont typeface="Wingdings" panose="05000000000000000000" pitchFamily="2" charset="2"/>
              <a:buChar char="q"/>
            </a:pPr>
            <a:r>
              <a:rPr lang="en-US" sz="2000" dirty="0"/>
              <a:t>	2.Also, the voltage present on the line to be 			sensed is not transmitted to the sensor, 				which enhances the safety of measuring 			equipment.</a:t>
            </a:r>
          </a:p>
        </p:txBody>
      </p:sp>
    </p:spTree>
    <p:extLst>
      <p:ext uri="{BB962C8B-B14F-4D97-AF65-F5344CB8AC3E}">
        <p14:creationId xmlns:p14="http://schemas.microsoft.com/office/powerpoint/2010/main" val="97228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288" y="714938"/>
            <a:ext cx="10318778" cy="1080937"/>
          </a:xfrm>
        </p:spPr>
        <p:txBody>
          <a:bodyPr>
            <a:noAutofit/>
          </a:bodyPr>
          <a:lstStyle/>
          <a:p>
            <a:r>
              <a:rPr lang="en-IN" b="1" dirty="0"/>
              <a:t>What’s Excited Us In An Electric Propulsion….</a:t>
            </a:r>
            <a:r>
              <a:rPr lang="en-IN" sz="6600" b="1" dirty="0"/>
              <a:t>?</a:t>
            </a:r>
          </a:p>
        </p:txBody>
      </p:sp>
      <p:sp>
        <p:nvSpPr>
          <p:cNvPr id="3" name="Text Placeholder 2"/>
          <p:cNvSpPr>
            <a:spLocks noGrp="1"/>
          </p:cNvSpPr>
          <p:nvPr>
            <p:ph type="body" idx="1"/>
          </p:nvPr>
        </p:nvSpPr>
        <p:spPr/>
        <p:txBody>
          <a:bodyPr/>
          <a:lstStyle/>
          <a:p>
            <a:r>
              <a:rPr lang="en-IN" u="sng" dirty="0">
                <a:solidFill>
                  <a:schemeClr val="bg1"/>
                </a:solidFill>
              </a:rPr>
              <a:t>ELCTRIC PROPULSION </a:t>
            </a:r>
          </a:p>
        </p:txBody>
      </p:sp>
      <p:sp>
        <p:nvSpPr>
          <p:cNvPr id="4" name="Content Placeholder 3"/>
          <p:cNvSpPr>
            <a:spLocks noGrp="1"/>
          </p:cNvSpPr>
          <p:nvPr>
            <p:ph sz="half" idx="2"/>
          </p:nvPr>
        </p:nvSpPr>
        <p:spPr>
          <a:xfrm>
            <a:off x="680322" y="3362517"/>
            <a:ext cx="4698355" cy="2906179"/>
          </a:xfrm>
        </p:spPr>
        <p:txBody>
          <a:bodyPr/>
          <a:lstStyle/>
          <a:p>
            <a:r>
              <a:rPr lang="en-IN" dirty="0"/>
              <a:t>Less propellant </a:t>
            </a:r>
            <a:r>
              <a:rPr lang="en-IN" b="1" u="sng" dirty="0"/>
              <a:t>consumption</a:t>
            </a:r>
            <a:r>
              <a:rPr lang="en-IN" dirty="0"/>
              <a:t>.</a:t>
            </a:r>
          </a:p>
          <a:p>
            <a:r>
              <a:rPr lang="en-IN" b="1" u="sng" dirty="0"/>
              <a:t>More energy </a:t>
            </a:r>
            <a:r>
              <a:rPr lang="en-IN" dirty="0"/>
              <a:t>available.</a:t>
            </a:r>
          </a:p>
          <a:p>
            <a:r>
              <a:rPr lang="en-IN" dirty="0"/>
              <a:t>Less </a:t>
            </a:r>
            <a:r>
              <a:rPr lang="en-IN" b="1" u="sng" dirty="0"/>
              <a:t>mass</a:t>
            </a:r>
            <a:r>
              <a:rPr lang="en-IN" dirty="0"/>
              <a:t> required.</a:t>
            </a:r>
          </a:p>
          <a:p>
            <a:r>
              <a:rPr lang="en-IN" dirty="0"/>
              <a:t>Low thrust for </a:t>
            </a:r>
            <a:r>
              <a:rPr lang="en-IN" b="1" u="sng" dirty="0"/>
              <a:t>long term</a:t>
            </a:r>
            <a:r>
              <a:rPr lang="en-IN" dirty="0"/>
              <a:t>.</a:t>
            </a:r>
          </a:p>
          <a:p>
            <a:r>
              <a:rPr lang="en-IN" dirty="0"/>
              <a:t>Used in space travelling.</a:t>
            </a:r>
          </a:p>
          <a:p>
            <a:r>
              <a:rPr lang="en-IN" dirty="0"/>
              <a:t>High specific impulse</a:t>
            </a:r>
          </a:p>
        </p:txBody>
      </p:sp>
      <p:sp>
        <p:nvSpPr>
          <p:cNvPr id="5" name="Text Placeholder 4"/>
          <p:cNvSpPr>
            <a:spLocks noGrp="1"/>
          </p:cNvSpPr>
          <p:nvPr>
            <p:ph type="body" sz="quarter" idx="3"/>
          </p:nvPr>
        </p:nvSpPr>
        <p:spPr/>
        <p:txBody>
          <a:bodyPr/>
          <a:lstStyle/>
          <a:p>
            <a:r>
              <a:rPr lang="en-IN" u="sng" dirty="0">
                <a:solidFill>
                  <a:schemeClr val="bg1"/>
                </a:solidFill>
              </a:rPr>
              <a:t>CHEMICAL PROPULSION</a:t>
            </a:r>
          </a:p>
        </p:txBody>
      </p:sp>
      <p:sp>
        <p:nvSpPr>
          <p:cNvPr id="6" name="Content Placeholder 5"/>
          <p:cNvSpPr>
            <a:spLocks noGrp="1"/>
          </p:cNvSpPr>
          <p:nvPr>
            <p:ph sz="quarter" idx="4"/>
          </p:nvPr>
        </p:nvSpPr>
        <p:spPr>
          <a:xfrm>
            <a:off x="5594123" y="3362516"/>
            <a:ext cx="4700059" cy="2906179"/>
          </a:xfrm>
        </p:spPr>
        <p:txBody>
          <a:bodyPr/>
          <a:lstStyle/>
          <a:p>
            <a:r>
              <a:rPr lang="en-IN" dirty="0"/>
              <a:t>Conventional system.</a:t>
            </a:r>
          </a:p>
          <a:p>
            <a:r>
              <a:rPr lang="en-IN" dirty="0"/>
              <a:t>Higher thrust to weight ratio.</a:t>
            </a:r>
          </a:p>
          <a:p>
            <a:r>
              <a:rPr lang="en-IN" dirty="0"/>
              <a:t>Inefficient in long term travel.</a:t>
            </a:r>
          </a:p>
          <a:p>
            <a:r>
              <a:rPr lang="en-IN" dirty="0"/>
              <a:t>Limited fuel.</a:t>
            </a:r>
          </a:p>
          <a:p>
            <a:r>
              <a:rPr lang="en-IN" dirty="0"/>
              <a:t>Used for reaching escape velocity.</a:t>
            </a:r>
          </a:p>
        </p:txBody>
      </p:sp>
      <p:sp>
        <p:nvSpPr>
          <p:cNvPr id="7" name="Slide Number Placeholder 6">
            <a:extLst>
              <a:ext uri="{FF2B5EF4-FFF2-40B4-BE49-F238E27FC236}">
                <a16:creationId xmlns:a16="http://schemas.microsoft.com/office/drawing/2014/main" id="{AE802EEE-C699-45F8-8283-174FF4697220}"/>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439398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607A0-6EFE-4852-BCE4-95496D4F5D9F}"/>
              </a:ext>
            </a:extLst>
          </p:cNvPr>
          <p:cNvSpPr>
            <a:spLocks noGrp="1"/>
          </p:cNvSpPr>
          <p:nvPr>
            <p:ph type="title"/>
          </p:nvPr>
        </p:nvSpPr>
        <p:spPr/>
        <p:txBody>
          <a:bodyPr/>
          <a:lstStyle/>
          <a:p>
            <a:r>
              <a:rPr lang="en-US" dirty="0"/>
              <a:t>LEM  Eq. &amp; Connection</a:t>
            </a:r>
          </a:p>
        </p:txBody>
      </p:sp>
      <p:pic>
        <p:nvPicPr>
          <p:cNvPr id="3" name="Picture 2" descr="C:\Users\Admin\Documents\sensors-17-01856-g004.png">
            <a:extLst>
              <a:ext uri="{FF2B5EF4-FFF2-40B4-BE49-F238E27FC236}">
                <a16:creationId xmlns:a16="http://schemas.microsoft.com/office/drawing/2014/main" id="{463637FE-D860-4D09-BEBB-FCE1E62CC3C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9212" y="2528887"/>
            <a:ext cx="5792788" cy="3575885"/>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D59E0E8-CF9F-482D-BADF-0C58DE48DBB7}"/>
                  </a:ext>
                </a:extLst>
              </p:cNvPr>
              <p:cNvSpPr/>
              <p:nvPr/>
            </p:nvSpPr>
            <p:spPr>
              <a:xfrm>
                <a:off x="104775" y="2528887"/>
                <a:ext cx="6467475" cy="2857577"/>
              </a:xfrm>
              <a:prstGeom prst="rect">
                <a:avLst/>
              </a:prstGeom>
            </p:spPr>
            <p:txBody>
              <a:bodyPr wrap="square">
                <a:spAutoFit/>
              </a:bodyPr>
              <a:lstStyle/>
              <a:p>
                <a:r>
                  <a:rPr lang="en-US" sz="2400" b="1" i="1" dirty="0">
                    <a:solidFill>
                      <a:schemeClr val="bg1"/>
                    </a:solidFill>
                    <a:effectLst>
                      <a:outerShdw blurRad="38100" dist="38100" dir="2700000" algn="tl">
                        <a:srgbClr val="000000">
                          <a:alpha val="43137"/>
                        </a:srgbClr>
                      </a:outerShdw>
                    </a:effectLst>
                    <a:latin typeface="Cambria Math" panose="02040503050406030204" pitchFamily="18" charset="0"/>
                  </a:rPr>
                  <a:t>LEM EQUATION</a:t>
                </a:r>
              </a:p>
              <a:p>
                <a:endParaRPr lang="en-US" sz="2400" b="1" i="1" dirty="0">
                  <a:solidFill>
                    <a:schemeClr val="bg1"/>
                  </a:solidFill>
                  <a:effectLst>
                    <a:outerShdw blurRad="38100" dist="38100" dir="2700000" algn="tl">
                      <a:srgbClr val="000000">
                        <a:alpha val="43137"/>
                      </a:srgb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𝑉𝑚𝑜𝑛𝑖𝑡</m:t>
                      </m:r>
                      <m:r>
                        <a:rPr lang="en-US" sz="2000" i="1" dirty="0" smtClean="0">
                          <a:latin typeface="Cambria Math" panose="02040503050406030204" pitchFamily="18" charset="0"/>
                        </a:rPr>
                        <m:t>. = </m:t>
                      </m:r>
                      <m:d>
                        <m:dPr>
                          <m:ctrlPr>
                            <a:rPr lang="en-US" sz="2000" i="1" dirty="0" smtClean="0">
                              <a:latin typeface="Cambria Math" panose="02040503050406030204" pitchFamily="18" charset="0"/>
                            </a:rPr>
                          </m:ctrlPr>
                        </m:dPr>
                        <m:e>
                          <m:f>
                            <m:fPr>
                              <m:ctrlPr>
                                <a:rPr lang="en-US" sz="2000" i="1" dirty="0" smtClean="0">
                                  <a:latin typeface="Cambria Math" panose="02040503050406030204" pitchFamily="18" charset="0"/>
                                </a:rPr>
                              </m:ctrlPr>
                            </m:fPr>
                            <m:num>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𝑜</m:t>
                                  </m:r>
                                </m:num>
                                <m:den>
                                  <m:r>
                                    <a:rPr lang="en-US" sz="2000" i="1" dirty="0">
                                      <a:latin typeface="Cambria Math" panose="02040503050406030204" pitchFamily="18" charset="0"/>
                                    </a:rPr>
                                    <m:t>𝑝</m:t>
                                  </m:r>
                                </m:den>
                              </m:f>
                              <m:r>
                                <a:rPr lang="en-US" sz="2000" i="1" dirty="0" smtClean="0">
                                  <a:latin typeface="Cambria Math" panose="02040503050406030204" pitchFamily="18" charset="0"/>
                                </a:rPr>
                                <m:t>𝐶𝑢𝑟𝑟𝑒𝑛𝑡</m:t>
                              </m:r>
                            </m:num>
                            <m:den>
                              <m:r>
                                <a:rPr lang="en-US" sz="2000" i="1" dirty="0">
                                  <a:latin typeface="Cambria Math" panose="02040503050406030204" pitchFamily="18" charset="0"/>
                                </a:rPr>
                                <m:t>1000</m:t>
                              </m:r>
                            </m:den>
                          </m:f>
                        </m:e>
                      </m:d>
                      <m:r>
                        <a:rPr lang="en-US" sz="2000" i="1" dirty="0">
                          <a:latin typeface="Cambria Math" panose="02040503050406030204" pitchFamily="18" charset="0"/>
                        </a:rPr>
                        <m:t>𝑥</m:t>
                      </m:r>
                      <m:r>
                        <a:rPr lang="en-US" sz="2000" i="1" dirty="0">
                          <a:latin typeface="Cambria Math" panose="02040503050406030204" pitchFamily="18" charset="0"/>
                        </a:rPr>
                        <m:t> </m:t>
                      </m:r>
                      <m:r>
                        <a:rPr lang="en-US" sz="2000" i="1" dirty="0" smtClean="0">
                          <a:latin typeface="Cambria Math" panose="02040503050406030204" pitchFamily="18" charset="0"/>
                        </a:rPr>
                        <m:t>𝑅𝑚</m:t>
                      </m:r>
                      <m:r>
                        <a:rPr lang="en-US" sz="2000" i="1" dirty="0" smtClean="0">
                          <a:latin typeface="Cambria Math" panose="02040503050406030204" pitchFamily="18" charset="0"/>
                        </a:rPr>
                        <m:t> </m:t>
                      </m:r>
                      <m:r>
                        <a:rPr lang="en-US" sz="2000" i="1" dirty="0" smtClean="0">
                          <a:latin typeface="Cambria Math" panose="02040503050406030204" pitchFamily="18" charset="0"/>
                        </a:rPr>
                        <m:t>𝑥</m:t>
                      </m:r>
                      <m:r>
                        <a:rPr lang="en-US" sz="2000" i="1" dirty="0" smtClean="0">
                          <a:latin typeface="Cambria Math" panose="02040503050406030204" pitchFamily="18" charset="0"/>
                        </a:rPr>
                        <m:t> </m:t>
                      </m:r>
                      <m:r>
                        <a:rPr lang="en-US" sz="2000" i="1" dirty="0" smtClean="0">
                          <a:latin typeface="Cambria Math" panose="02040503050406030204" pitchFamily="18" charset="0"/>
                        </a:rPr>
                        <m:t>𝑃𝑟𝑖</m:t>
                      </m:r>
                      <m:r>
                        <a:rPr lang="en-US" sz="2000" b="0" i="1" dirty="0" smtClean="0">
                          <a:latin typeface="Cambria Math" panose="02040503050406030204" pitchFamily="18" charset="0"/>
                        </a:rPr>
                        <m:t>.</m:t>
                      </m:r>
                      <m:r>
                        <a:rPr lang="en-US" sz="2000" i="1" dirty="0" smtClean="0">
                          <a:latin typeface="Cambria Math" panose="02040503050406030204" pitchFamily="18" charset="0"/>
                        </a:rPr>
                        <m:t> </m:t>
                      </m:r>
                      <m:r>
                        <a:rPr lang="en-US" sz="2000" i="1" dirty="0" smtClean="0">
                          <a:latin typeface="Cambria Math" panose="02040503050406030204" pitchFamily="18" charset="0"/>
                        </a:rPr>
                        <m:t>𝑇𝑢𝑟𝑛𝑠</m:t>
                      </m:r>
                    </m:oMath>
                  </m:oMathPara>
                </a14:m>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r>
                  <a:rPr lang="en-US" sz="2000" dirty="0"/>
                  <a:t>Primary turns	 = 4 turns</a:t>
                </a:r>
              </a:p>
              <a:p>
                <a:pPr marL="342900" indent="-342900">
                  <a:buFont typeface="Wingdings" panose="05000000000000000000" pitchFamily="2" charset="2"/>
                  <a:buChar char="q"/>
                </a:pPr>
                <a:r>
                  <a:rPr lang="en-US" sz="2000" dirty="0" err="1"/>
                  <a:t>Resistor,Rm</a:t>
                </a:r>
                <a:r>
                  <a:rPr lang="en-US" sz="2000" dirty="0"/>
                  <a:t>		 = 100k</a:t>
                </a:r>
              </a:p>
              <a:p>
                <a:pPr marL="342900" indent="-342900">
                  <a:buFont typeface="Wingdings" panose="05000000000000000000" pitchFamily="2" charset="2"/>
                  <a:buChar char="q"/>
                </a:pPr>
                <a:r>
                  <a:rPr lang="en-US" sz="2000" dirty="0"/>
                  <a:t>Trans. Ratio 		 = 1:1000</a:t>
                </a:r>
              </a:p>
            </p:txBody>
          </p:sp>
        </mc:Choice>
        <mc:Fallback xmlns="">
          <p:sp>
            <p:nvSpPr>
              <p:cNvPr id="4" name="Rectangle 3">
                <a:extLst>
                  <a:ext uri="{FF2B5EF4-FFF2-40B4-BE49-F238E27FC236}">
                    <a16:creationId xmlns:a16="http://schemas.microsoft.com/office/drawing/2014/main" id="{0D59E0E8-CF9F-482D-BADF-0C58DE48DBB7}"/>
                  </a:ext>
                </a:extLst>
              </p:cNvPr>
              <p:cNvSpPr>
                <a:spLocks noRot="1" noChangeAspect="1" noMove="1" noResize="1" noEditPoints="1" noAdjustHandles="1" noChangeArrowheads="1" noChangeShapeType="1" noTextEdit="1"/>
              </p:cNvSpPr>
              <p:nvPr/>
            </p:nvSpPr>
            <p:spPr>
              <a:xfrm>
                <a:off x="104775" y="2528887"/>
                <a:ext cx="6467475" cy="2857577"/>
              </a:xfrm>
              <a:prstGeom prst="rect">
                <a:avLst/>
              </a:prstGeom>
              <a:blipFill>
                <a:blip r:embed="rId3"/>
                <a:stretch>
                  <a:fillRect l="-1508" t="-1919" b="-277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E390C09-658D-4FAA-A66F-3AA0854DEDCA}"/>
              </a:ext>
            </a:extLst>
          </p:cNvPr>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3734638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DADC-6C60-4047-975E-B87F562987AF}"/>
              </a:ext>
            </a:extLst>
          </p:cNvPr>
          <p:cNvSpPr>
            <a:spLocks noGrp="1"/>
          </p:cNvSpPr>
          <p:nvPr>
            <p:ph type="title"/>
          </p:nvPr>
        </p:nvSpPr>
        <p:spPr/>
        <p:txBody>
          <a:bodyPr/>
          <a:lstStyle/>
          <a:p>
            <a:r>
              <a:rPr lang="en-US" b="1" dirty="0"/>
              <a:t>Output Feedback</a:t>
            </a:r>
          </a:p>
        </p:txBody>
      </p:sp>
      <p:pic>
        <p:nvPicPr>
          <p:cNvPr id="3" name="Picture 2" descr="Screen Clipping">
            <a:extLst>
              <a:ext uri="{FF2B5EF4-FFF2-40B4-BE49-F238E27FC236}">
                <a16:creationId xmlns:a16="http://schemas.microsoft.com/office/drawing/2014/main" id="{540B1036-5DC0-431B-9892-32B036D3A5F1}"/>
              </a:ext>
            </a:extLst>
          </p:cNvPr>
          <p:cNvPicPr>
            <a:picLocks noChangeAspect="1"/>
          </p:cNvPicPr>
          <p:nvPr/>
        </p:nvPicPr>
        <p:blipFill rotWithShape="1">
          <a:blip r:embed="rId2"/>
          <a:srcRect l="5323" r="1468"/>
          <a:stretch/>
        </p:blipFill>
        <p:spPr>
          <a:xfrm>
            <a:off x="6858000" y="2538489"/>
            <a:ext cx="4581526" cy="3566283"/>
          </a:xfrm>
          <a:prstGeom prst="rect">
            <a:avLst/>
          </a:prstGeom>
          <a:ln>
            <a:noFill/>
          </a:ln>
          <a:effectLst>
            <a:softEdge rad="112500"/>
          </a:effectLst>
        </p:spPr>
      </p:pic>
      <p:sp>
        <p:nvSpPr>
          <p:cNvPr id="4" name="Rectangle 3">
            <a:extLst>
              <a:ext uri="{FF2B5EF4-FFF2-40B4-BE49-F238E27FC236}">
                <a16:creationId xmlns:a16="http://schemas.microsoft.com/office/drawing/2014/main" id="{6241BE21-0B45-46AC-9B7A-DA0861EC5369}"/>
              </a:ext>
            </a:extLst>
          </p:cNvPr>
          <p:cNvSpPr/>
          <p:nvPr/>
        </p:nvSpPr>
        <p:spPr>
          <a:xfrm>
            <a:off x="680321" y="2467715"/>
            <a:ext cx="6096000" cy="4278094"/>
          </a:xfrm>
          <a:prstGeom prst="rect">
            <a:avLst/>
          </a:prstGeom>
        </p:spPr>
        <p:txBody>
          <a:bodyPr>
            <a:spAutoFit/>
          </a:bodyPr>
          <a:lstStyle/>
          <a:p>
            <a:r>
              <a:rPr lang="en-US" sz="3200" b="1" dirty="0">
                <a:solidFill>
                  <a:schemeClr val="bg1"/>
                </a:solidFill>
                <a:effectLst>
                  <a:outerShdw blurRad="38100" dist="38100" dir="2700000" algn="tl">
                    <a:srgbClr val="000000">
                      <a:alpha val="43137"/>
                    </a:srgbClr>
                  </a:outerShdw>
                </a:effectLst>
              </a:rPr>
              <a:t>Stability Criteria:</a:t>
            </a:r>
          </a:p>
          <a:p>
            <a:pPr marL="342900" indent="-342900">
              <a:buFont typeface="Wingdings" panose="05000000000000000000" pitchFamily="2" charset="2"/>
              <a:buChar char="§"/>
            </a:pPr>
            <a:r>
              <a:rPr lang="en-US" sz="2400" dirty="0"/>
              <a:t> Phase margins of 45-60°</a:t>
            </a:r>
            <a:endParaRPr lang="en-US" sz="3200" b="1" dirty="0">
              <a:solidFill>
                <a:schemeClr val="bg1"/>
              </a:solidFill>
              <a:effectLst>
                <a:outerShdw blurRad="38100" dist="38100" dir="2700000" algn="tl">
                  <a:srgbClr val="000000">
                    <a:alpha val="43137"/>
                  </a:srgbClr>
                </a:outerShdw>
              </a:effectLst>
            </a:endParaRPr>
          </a:p>
          <a:p>
            <a:pPr marL="342900" indent="-342900">
              <a:buFont typeface="Wingdings" panose="05000000000000000000" pitchFamily="2" charset="2"/>
              <a:buChar char="§"/>
            </a:pPr>
            <a:r>
              <a:rPr lang="en-US" sz="2400" b="1" dirty="0">
                <a:solidFill>
                  <a:schemeClr val="bg1"/>
                </a:solidFill>
                <a:effectLst>
                  <a:outerShdw blurRad="38100" dist="38100" dir="2700000" algn="tl">
                    <a:srgbClr val="000000">
                      <a:alpha val="43137"/>
                    </a:srgbClr>
                  </a:outerShdw>
                </a:effectLst>
              </a:rPr>
              <a:t> </a:t>
            </a:r>
            <a:r>
              <a:rPr lang="en-US" sz="2400" b="1" dirty="0">
                <a:effectLst>
                  <a:outerShdw blurRad="38100" dist="38100" dir="2700000" algn="tl">
                    <a:srgbClr val="000000">
                      <a:alpha val="43137"/>
                    </a:srgbClr>
                  </a:outerShdw>
                </a:effectLst>
              </a:rPr>
              <a:t>Gain margin above 6-∞dB</a:t>
            </a:r>
            <a:endParaRPr lang="en-US" sz="2400" dirty="0"/>
          </a:p>
          <a:p>
            <a:pPr marL="342900" indent="-342900">
              <a:buFont typeface="Wingdings" panose="05000000000000000000" pitchFamily="2" charset="2"/>
              <a:buChar char="§"/>
            </a:pPr>
            <a:endParaRPr lang="en-US" sz="2400" b="1" dirty="0">
              <a:effectLst>
                <a:outerShdw blurRad="38100" dist="38100" dir="2700000" algn="tl">
                  <a:srgbClr val="000000">
                    <a:alpha val="43137"/>
                  </a:srgbClr>
                </a:outerShdw>
              </a:effectLst>
            </a:endParaRPr>
          </a:p>
          <a:p>
            <a:r>
              <a:rPr lang="en-US" sz="2400" b="1" dirty="0">
                <a:solidFill>
                  <a:schemeClr val="bg1"/>
                </a:solidFill>
                <a:effectLst>
                  <a:outerShdw blurRad="38100" dist="38100" dir="2700000" algn="tl">
                    <a:srgbClr val="000000">
                      <a:alpha val="43137"/>
                    </a:srgbClr>
                  </a:outerShdw>
                </a:effectLst>
              </a:rPr>
              <a:t>Pole-Zero Compensation</a:t>
            </a:r>
          </a:p>
          <a:p>
            <a:pPr marL="285750" indent="-285750">
              <a:buFont typeface="Wingdings" panose="05000000000000000000" pitchFamily="2" charset="2"/>
              <a:buChar char="§"/>
            </a:pPr>
            <a:r>
              <a:rPr lang="en-US" b="1" dirty="0">
                <a:effectLst>
                  <a:outerShdw blurRad="38100" dist="38100" dir="2700000" algn="tl">
                    <a:srgbClr val="000000">
                      <a:alpha val="43137"/>
                    </a:srgbClr>
                  </a:outerShdw>
                </a:effectLst>
              </a:rPr>
              <a:t>Has a pole at dc that provides the open-loop op amp gain for good output regulation</a:t>
            </a:r>
          </a:p>
          <a:p>
            <a:pPr marL="285750" indent="-285750">
              <a:buFont typeface="Wingdings" panose="05000000000000000000" pitchFamily="2" charset="2"/>
              <a:buChar char="§"/>
            </a:pPr>
            <a:endParaRPr lang="en-US" b="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a:effectLst>
                  <a:outerShdw blurRad="38100" dist="38100" dir="2700000" algn="tl">
                    <a:srgbClr val="000000">
                      <a:alpha val="43137"/>
                    </a:srgbClr>
                  </a:outerShdw>
                </a:effectLst>
              </a:rPr>
              <a:t>A zero is introduced at or below the output ﬁlter pole (to compensate for the phase lag by that pole).</a:t>
            </a:r>
          </a:p>
          <a:p>
            <a:pPr marL="285750" indent="-285750">
              <a:buFont typeface="Arial" panose="020B0604020202020204" pitchFamily="34" charset="0"/>
              <a:buChar char="•"/>
            </a:pPr>
            <a:endParaRPr lang="en-US" b="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a:effectLst>
                  <a:outerShdw blurRad="38100" dist="38100" dir="2700000" algn="tl">
                    <a:srgbClr val="000000">
                      <a:alpha val="43137"/>
                    </a:srgbClr>
                  </a:outerShdw>
                </a:effectLst>
              </a:rPr>
              <a:t>The last pole is put into the compensation to roll off the gain at high frequencies</a:t>
            </a:r>
          </a:p>
        </p:txBody>
      </p:sp>
      <p:sp>
        <p:nvSpPr>
          <p:cNvPr id="5" name="Slide Number Placeholder 4">
            <a:extLst>
              <a:ext uri="{FF2B5EF4-FFF2-40B4-BE49-F238E27FC236}">
                <a16:creationId xmlns:a16="http://schemas.microsoft.com/office/drawing/2014/main" id="{9683572B-C8F9-4CF8-9811-8B1430AAE541}"/>
              </a:ext>
            </a:extLst>
          </p:cNvPr>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187987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8250-E4E1-457A-A107-29F2D67696D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Output Feedback</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17B7DD0-DFA4-42AC-92DE-BC86E8B19506}"/>
                  </a:ext>
                </a:extLst>
              </p:cNvPr>
              <p:cNvSpPr txBox="1"/>
              <p:nvPr/>
            </p:nvSpPr>
            <p:spPr>
              <a:xfrm>
                <a:off x="680321" y="2015231"/>
                <a:ext cx="6853479" cy="6304996"/>
              </a:xfrm>
              <a:prstGeom prst="rect">
                <a:avLst/>
              </a:prstGeom>
              <a:noFill/>
            </p:spPr>
            <p:txBody>
              <a:bodyPr wrap="square" rtlCol="0">
                <a:spAutoFit/>
              </a:bodyPr>
              <a:lstStyle/>
              <a:p>
                <a:r>
                  <a:rPr lang="en-US" sz="2400" b="1" dirty="0">
                    <a:solidFill>
                      <a:schemeClr val="bg1"/>
                    </a:solidFill>
                  </a:rPr>
                  <a:t>Compensator was designed using SISO Tool</a:t>
                </a:r>
              </a:p>
              <a:p>
                <a:endParaRPr lang="en-US" sz="2400" dirty="0"/>
              </a:p>
              <a:p>
                <a:r>
                  <a:rPr lang="en-US" sz="2400" dirty="0"/>
                  <a:t>Transfer function, T(s)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𝐾</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 1 + </m:t>
                            </m:r>
                            <m:f>
                              <m:fPr>
                                <m:ctrlPr>
                                  <a:rPr lang="en-US" sz="2400" i="1">
                                    <a:latin typeface="Cambria Math" panose="02040503050406030204" pitchFamily="18" charset="0"/>
                                  </a:rPr>
                                </m:ctrlPr>
                              </m:fPr>
                              <m:num>
                                <m:r>
                                  <a:rPr lang="en-US" sz="2400" i="1">
                                    <a:latin typeface="Cambria Math" panose="02040503050406030204" pitchFamily="18" charset="0"/>
                                  </a:rPr>
                                  <m:t>𝑠</m:t>
                                </m:r>
                              </m:num>
                              <m:den>
                                <m:r>
                                  <a:rPr lang="en-US" sz="2400" i="1">
                                    <a:latin typeface="Cambria Math" panose="02040503050406030204" pitchFamily="18" charset="0"/>
                                  </a:rPr>
                                  <m:t>𝑠𝑍</m:t>
                                </m:r>
                              </m:den>
                            </m:f>
                          </m:e>
                        </m:d>
                      </m:num>
                      <m:den>
                        <m:r>
                          <a:rPr lang="en-US" sz="2400" i="1">
                            <a:latin typeface="Cambria Math" panose="02040503050406030204" pitchFamily="18" charset="0"/>
                          </a:rPr>
                          <m:t>𝑠</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𝑠</m:t>
                                </m:r>
                              </m:num>
                              <m:den>
                                <m:r>
                                  <a:rPr lang="en-US" sz="2400" i="1">
                                    <a:latin typeface="Cambria Math" panose="02040503050406030204" pitchFamily="18" charset="0"/>
                                  </a:rPr>
                                  <m:t>𝑠𝑃</m:t>
                                </m:r>
                              </m:den>
                            </m:f>
                          </m:e>
                        </m:d>
                      </m:den>
                    </m:f>
                  </m:oMath>
                </a14:m>
                <a:endParaRPr lang="en-US" sz="2400" dirty="0"/>
              </a:p>
              <a:p>
                <a:r>
                  <a:rPr lang="en-US" sz="2400" dirty="0"/>
                  <a:t>				</a:t>
                </a:r>
              </a:p>
              <a:p>
                <a:r>
                  <a:rPr lang="en-US" sz="2400" dirty="0"/>
                  <a:t>					   T(S) = </a:t>
                </a:r>
                <a14:m>
                  <m:oMath xmlns:m="http://schemas.openxmlformats.org/officeDocument/2006/math">
                    <m:f>
                      <m:fPr>
                        <m:ctrlPr>
                          <a:rPr lang="en-US" sz="2400" i="1">
                            <a:latin typeface="Cambria Math" panose="02040503050406030204" pitchFamily="18" charset="0"/>
                          </a:rPr>
                        </m:ctrlPr>
                      </m:fPr>
                      <m:num>
                        <m:r>
                          <a:rPr lang="en-US" sz="2400">
                            <a:latin typeface="Cambria Math" panose="02040503050406030204" pitchFamily="18" charset="0"/>
                          </a:rPr>
                          <m:t>1200 </m:t>
                        </m:r>
                        <m:d>
                          <m:dPr>
                            <m:ctrlPr>
                              <a:rPr lang="en-US" sz="2400" i="1">
                                <a:latin typeface="Cambria Math" panose="02040503050406030204" pitchFamily="18" charset="0"/>
                              </a:rPr>
                            </m:ctrlPr>
                          </m:dPr>
                          <m:e>
                            <m:r>
                              <a:rPr lang="en-US" sz="2400">
                                <a:latin typeface="Cambria Math" panose="02040503050406030204" pitchFamily="18" charset="0"/>
                              </a:rPr>
                              <m:t>1 + </m:t>
                            </m:r>
                            <m:f>
                              <m:fPr>
                                <m:ctrlPr>
                                  <a:rPr lang="en-US" sz="2400" i="1">
                                    <a:latin typeface="Cambria Math" panose="02040503050406030204" pitchFamily="18" charset="0"/>
                                  </a:rPr>
                                </m:ctrlPr>
                              </m:fPr>
                              <m:num>
                                <m:r>
                                  <m:rPr>
                                    <m:sty m:val="p"/>
                                  </m:rPr>
                                  <a:rPr lang="en-US" sz="2400">
                                    <a:latin typeface="Cambria Math" panose="02040503050406030204" pitchFamily="18" charset="0"/>
                                  </a:rPr>
                                  <m:t>S</m:t>
                                </m:r>
                              </m:num>
                              <m:den>
                                <m:r>
                                  <a:rPr lang="en-US" sz="2400">
                                    <a:latin typeface="Cambria Math" panose="02040503050406030204" pitchFamily="18" charset="0"/>
                                  </a:rPr>
                                  <m:t>28700</m:t>
                                </m:r>
                              </m:den>
                            </m:f>
                          </m:e>
                        </m:d>
                      </m:num>
                      <m:den>
                        <m:r>
                          <m:rPr>
                            <m:sty m:val="p"/>
                          </m:rPr>
                          <a:rPr lang="en-US" sz="2400">
                            <a:latin typeface="Cambria Math" panose="02040503050406030204" pitchFamily="18" charset="0"/>
                          </a:rPr>
                          <m:t>S</m:t>
                        </m:r>
                        <m:r>
                          <a:rPr lang="en-US" sz="2400">
                            <a:latin typeface="Cambria Math" panose="02040503050406030204" pitchFamily="18" charset="0"/>
                          </a:rPr>
                          <m:t> </m:t>
                        </m:r>
                        <m:d>
                          <m:dPr>
                            <m:ctrlPr>
                              <a:rPr lang="en-US" sz="2400" i="1">
                                <a:latin typeface="Cambria Math" panose="02040503050406030204" pitchFamily="18" charset="0"/>
                              </a:rPr>
                            </m:ctrlPr>
                          </m:dPr>
                          <m:e>
                            <m:r>
                              <a:rPr lang="en-US" sz="2400">
                                <a:latin typeface="Cambria Math" panose="02040503050406030204" pitchFamily="18" charset="0"/>
                              </a:rPr>
                              <m:t>1+ </m:t>
                            </m:r>
                            <m:f>
                              <m:fPr>
                                <m:ctrlPr>
                                  <a:rPr lang="en-US" sz="2400" i="1">
                                    <a:latin typeface="Cambria Math" panose="02040503050406030204" pitchFamily="18" charset="0"/>
                                  </a:rPr>
                                </m:ctrlPr>
                              </m:fPr>
                              <m:num>
                                <m:r>
                                  <m:rPr>
                                    <m:sty m:val="p"/>
                                  </m:rPr>
                                  <a:rPr lang="en-US" sz="2400">
                                    <a:latin typeface="Cambria Math" panose="02040503050406030204" pitchFamily="18" charset="0"/>
                                  </a:rPr>
                                  <m:t>S</m:t>
                                </m:r>
                              </m:num>
                              <m:den>
                                <m:r>
                                  <a:rPr lang="en-US" sz="2400">
                                    <a:latin typeface="Cambria Math" panose="02040503050406030204" pitchFamily="18" charset="0"/>
                                  </a:rPr>
                                  <m:t>159000</m:t>
                                </m:r>
                              </m:den>
                            </m:f>
                          </m:e>
                        </m:d>
                      </m:den>
                    </m:f>
                  </m:oMath>
                </a14:m>
                <a:endParaRPr lang="en-US" sz="2400" dirty="0"/>
              </a:p>
              <a:p>
                <a:endParaRPr lang="en-US" sz="2400" dirty="0"/>
              </a:p>
              <a:p>
                <a:r>
                  <a:rPr lang="en-US" sz="2400" dirty="0"/>
                  <a:t>SZ 	= 1 / R2C1						C2 = 8000pF</a:t>
                </a:r>
              </a:p>
              <a:p>
                <a:r>
                  <a:rPr lang="en-US" sz="2400" dirty="0"/>
                  <a:t>SP 	= </a:t>
                </a:r>
                <a14:m>
                  <m:oMath xmlns:m="http://schemas.openxmlformats.org/officeDocument/2006/math">
                    <m:f>
                      <m:fPr>
                        <m:ctrlPr>
                          <a:rPr lang="en-US" sz="2400" i="1">
                            <a:latin typeface="Cambria Math" panose="02040503050406030204" pitchFamily="18" charset="0"/>
                          </a:rPr>
                        </m:ctrlPr>
                      </m:fPr>
                      <m:num>
                        <m:r>
                          <m:rPr>
                            <m:sty m:val="p"/>
                          </m:rPr>
                          <a:rPr lang="en-US" sz="2400">
                            <a:latin typeface="Cambria Math" panose="02040503050406030204" pitchFamily="18" charset="0"/>
                          </a:rPr>
                          <m:t>C</m:t>
                        </m:r>
                        <m:r>
                          <a:rPr lang="en-US" sz="2400">
                            <a:latin typeface="Cambria Math" panose="02040503050406030204" pitchFamily="18" charset="0"/>
                          </a:rPr>
                          <m:t>1 + </m:t>
                        </m:r>
                        <m:r>
                          <m:rPr>
                            <m:sty m:val="p"/>
                          </m:rPr>
                          <a:rPr lang="en-US" sz="2400">
                            <a:latin typeface="Cambria Math" panose="02040503050406030204" pitchFamily="18" charset="0"/>
                          </a:rPr>
                          <m:t>C</m:t>
                        </m:r>
                        <m:r>
                          <a:rPr lang="en-US" sz="2400">
                            <a:latin typeface="Cambria Math" panose="02040503050406030204" pitchFamily="18" charset="0"/>
                          </a:rPr>
                          <m:t>2</m:t>
                        </m:r>
                      </m:num>
                      <m:den>
                        <m:r>
                          <m:rPr>
                            <m:sty m:val="p"/>
                          </m:rPr>
                          <a:rPr lang="en-US" sz="2400">
                            <a:latin typeface="Cambria Math" panose="02040503050406030204" pitchFamily="18" charset="0"/>
                          </a:rPr>
                          <m:t>R</m:t>
                        </m:r>
                        <m:r>
                          <a:rPr lang="en-US" sz="2400">
                            <a:latin typeface="Cambria Math" panose="02040503050406030204" pitchFamily="18" charset="0"/>
                          </a:rPr>
                          <m:t>2</m:t>
                        </m:r>
                        <m:r>
                          <m:rPr>
                            <m:sty m:val="p"/>
                          </m:rPr>
                          <a:rPr lang="en-US" sz="2400">
                            <a:latin typeface="Cambria Math" panose="02040503050406030204" pitchFamily="18" charset="0"/>
                          </a:rPr>
                          <m:t>C</m:t>
                        </m:r>
                        <m:r>
                          <a:rPr lang="en-US" sz="2400">
                            <a:latin typeface="Cambria Math" panose="02040503050406030204" pitchFamily="18" charset="0"/>
                          </a:rPr>
                          <m:t>1</m:t>
                        </m:r>
                        <m:r>
                          <m:rPr>
                            <m:sty m:val="p"/>
                          </m:rPr>
                          <a:rPr lang="en-US" sz="2400">
                            <a:latin typeface="Cambria Math" panose="02040503050406030204" pitchFamily="18" charset="0"/>
                          </a:rPr>
                          <m:t>C</m:t>
                        </m:r>
                        <m:r>
                          <a:rPr lang="en-US" sz="2400">
                            <a:latin typeface="Cambria Math" panose="02040503050406030204" pitchFamily="18" charset="0"/>
                          </a:rPr>
                          <m:t>2</m:t>
                        </m:r>
                      </m:den>
                    </m:f>
                  </m:oMath>
                </a14:m>
                <a:r>
                  <a:rPr lang="en-US" sz="2400" dirty="0"/>
                  <a:t>							C1 = 3480pF</a:t>
                </a:r>
              </a:p>
              <a:p>
                <a:r>
                  <a:rPr lang="en-US" sz="2400" dirty="0"/>
                  <a:t>K 	= 1 / (C1 + C2)R1				R2 = 10kΩ </a:t>
                </a:r>
              </a:p>
              <a:p>
                <a:r>
                  <a:rPr lang="en-US" sz="2400" dirty="0"/>
                  <a:t>										R1 = 70kΩ</a:t>
                </a:r>
              </a:p>
              <a:p>
                <a:endParaRPr lang="en-US" dirty="0"/>
              </a:p>
              <a:p>
                <a:pPr lvl="8"/>
                <a:r>
                  <a:rPr lang="en-US" dirty="0"/>
                  <a:t>								</a:t>
                </a:r>
              </a:p>
              <a:p>
                <a:endParaRPr lang="en-US" dirty="0"/>
              </a:p>
              <a:p>
                <a:endParaRPr lang="en-US" dirty="0"/>
              </a:p>
            </p:txBody>
          </p:sp>
        </mc:Choice>
        <mc:Fallback>
          <p:sp>
            <p:nvSpPr>
              <p:cNvPr id="3" name="TextBox 2">
                <a:extLst>
                  <a:ext uri="{FF2B5EF4-FFF2-40B4-BE49-F238E27FC236}">
                    <a16:creationId xmlns:a16="http://schemas.microsoft.com/office/drawing/2014/main" id="{617B7DD0-DFA4-42AC-92DE-BC86E8B19506}"/>
                  </a:ext>
                </a:extLst>
              </p:cNvPr>
              <p:cNvSpPr txBox="1">
                <a:spLocks noRot="1" noChangeAspect="1" noMove="1" noResize="1" noEditPoints="1" noAdjustHandles="1" noChangeArrowheads="1" noChangeShapeType="1" noTextEdit="1"/>
              </p:cNvSpPr>
              <p:nvPr/>
            </p:nvSpPr>
            <p:spPr>
              <a:xfrm>
                <a:off x="680321" y="2015231"/>
                <a:ext cx="6853479" cy="6304996"/>
              </a:xfrm>
              <a:prstGeom prst="rect">
                <a:avLst/>
              </a:prstGeom>
              <a:blipFill>
                <a:blip r:embed="rId2"/>
                <a:stretch>
                  <a:fillRect l="-1423" t="-77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4A61A9-0ACE-499E-A7D8-20A3DF450E83}"/>
              </a:ext>
            </a:extLst>
          </p:cNvPr>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638381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E9F8-953C-4782-890E-5BA8266B5DF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MULTIPLEXER</a:t>
            </a:r>
          </a:p>
        </p:txBody>
      </p:sp>
      <p:sp>
        <p:nvSpPr>
          <p:cNvPr id="3" name="Rectangle 2">
            <a:extLst>
              <a:ext uri="{FF2B5EF4-FFF2-40B4-BE49-F238E27FC236}">
                <a16:creationId xmlns:a16="http://schemas.microsoft.com/office/drawing/2014/main" id="{48DECA07-FEC7-4F5A-B21A-3928EC1CFBB9}"/>
              </a:ext>
            </a:extLst>
          </p:cNvPr>
          <p:cNvSpPr/>
          <p:nvPr/>
        </p:nvSpPr>
        <p:spPr>
          <a:xfrm>
            <a:off x="680321" y="2250035"/>
            <a:ext cx="3957750" cy="461665"/>
          </a:xfrm>
          <a:prstGeom prst="rect">
            <a:avLst/>
          </a:prstGeom>
        </p:spPr>
        <p:txBody>
          <a:bodyPr wrap="none">
            <a:spAutoFit/>
          </a:bodyPr>
          <a:lstStyle/>
          <a:p>
            <a:r>
              <a:rPr lang="en-US" sz="2400" b="1" dirty="0">
                <a:solidFill>
                  <a:schemeClr val="bg1"/>
                </a:solidFill>
                <a:effectLst>
                  <a:outerShdw blurRad="38100" dist="38100" dir="2700000" algn="tl">
                    <a:srgbClr val="000000">
                      <a:alpha val="43137"/>
                    </a:srgbClr>
                  </a:outerShdw>
                </a:effectLst>
                <a:latin typeface="+mj-lt"/>
                <a:ea typeface="Calibri" panose="020F0502020204030204" pitchFamily="34" charset="0"/>
              </a:rPr>
              <a:t>MULTIPLEXER IC CD4052B </a:t>
            </a:r>
            <a:endParaRPr lang="en-US" sz="2400" b="1" dirty="0">
              <a:solidFill>
                <a:schemeClr val="bg1"/>
              </a:solidFill>
              <a:effectLst>
                <a:outerShdw blurRad="38100" dist="38100" dir="2700000" algn="tl">
                  <a:srgbClr val="000000">
                    <a:alpha val="43137"/>
                  </a:srgbClr>
                </a:outerShdw>
              </a:effectLst>
              <a:latin typeface="+mj-lt"/>
            </a:endParaRPr>
          </a:p>
        </p:txBody>
      </p:sp>
      <p:pic>
        <p:nvPicPr>
          <p:cNvPr id="4" name="Picture 3" descr="E:\Project report\1008021500a81244d2a84136de.png">
            <a:extLst>
              <a:ext uri="{FF2B5EF4-FFF2-40B4-BE49-F238E27FC236}">
                <a16:creationId xmlns:a16="http://schemas.microsoft.com/office/drawing/2014/main" id="{2590B8C6-105C-4C95-83CF-EFBEBD14A6F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166097" y="2679316"/>
            <a:ext cx="3916902" cy="3485405"/>
          </a:xfrm>
          <a:prstGeom prst="rect">
            <a:avLst/>
          </a:prstGeom>
          <a:ln>
            <a:noFill/>
          </a:ln>
          <a:effectLst>
            <a:softEdge rad="112500"/>
          </a:effectLst>
        </p:spPr>
      </p:pic>
      <p:sp>
        <p:nvSpPr>
          <p:cNvPr id="5" name="Rectangle 4">
            <a:extLst>
              <a:ext uri="{FF2B5EF4-FFF2-40B4-BE49-F238E27FC236}">
                <a16:creationId xmlns:a16="http://schemas.microsoft.com/office/drawing/2014/main" id="{A24B721D-8775-4F5F-A73F-9B681353B495}"/>
              </a:ext>
            </a:extLst>
          </p:cNvPr>
          <p:cNvSpPr/>
          <p:nvPr/>
        </p:nvSpPr>
        <p:spPr>
          <a:xfrm>
            <a:off x="393719" y="2941930"/>
            <a:ext cx="7463903" cy="2743123"/>
          </a:xfrm>
          <a:prstGeom prst="rect">
            <a:avLst/>
          </a:prstGeom>
        </p:spPr>
        <p:txBody>
          <a:bodyPr wrap="none">
            <a:spAutoFit/>
          </a:bodyPr>
          <a:lstStyle/>
          <a:p>
            <a:pPr marL="285750" indent="-285750">
              <a:lnSpc>
                <a:spcPct val="250000"/>
              </a:lnSpc>
              <a:buFont typeface="Wingdings" panose="05000000000000000000" pitchFamily="2" charset="2"/>
              <a:buChar char="q"/>
            </a:pPr>
            <a:r>
              <a:rPr lang="en-US" dirty="0">
                <a:ea typeface="Calibri" panose="020F0502020204030204" pitchFamily="34" charset="0"/>
              </a:rPr>
              <a:t>4-channel analog multiplexer</a:t>
            </a:r>
            <a:endParaRPr lang="en-US" dirty="0"/>
          </a:p>
          <a:p>
            <a:pPr marL="285750" indent="-285750">
              <a:lnSpc>
                <a:spcPct val="250000"/>
              </a:lnSpc>
              <a:buFont typeface="Wingdings" panose="05000000000000000000" pitchFamily="2" charset="2"/>
              <a:buChar char="q"/>
            </a:pPr>
            <a:r>
              <a:rPr lang="en-US" dirty="0">
                <a:ea typeface="Calibri" panose="020F0502020204030204" pitchFamily="34" charset="0"/>
              </a:rPr>
              <a:t>Having 2 binary control inputs</a:t>
            </a:r>
          </a:p>
          <a:p>
            <a:pPr marL="285750" indent="-285750">
              <a:lnSpc>
                <a:spcPct val="250000"/>
              </a:lnSpc>
              <a:buFont typeface="Wingdings" panose="05000000000000000000" pitchFamily="2" charset="2"/>
              <a:buChar char="q"/>
            </a:pPr>
            <a:r>
              <a:rPr lang="en-US" dirty="0">
                <a:ea typeface="Calibri" panose="020F0502020204030204" pitchFamily="34" charset="0"/>
              </a:rPr>
              <a:t>The 2 binary </a:t>
            </a:r>
            <a:r>
              <a:rPr lang="en-US" dirty="0" err="1">
                <a:ea typeface="Calibri" panose="020F0502020204030204" pitchFamily="34" charset="0"/>
              </a:rPr>
              <a:t>i</a:t>
            </a:r>
            <a:r>
              <a:rPr lang="en-US" dirty="0">
                <a:ea typeface="Calibri" panose="020F0502020204030204" pitchFamily="34" charset="0"/>
              </a:rPr>
              <a:t>/p signals select 1 of 4 pair channels to be turned </a:t>
            </a:r>
            <a:r>
              <a:rPr lang="en-US" dirty="0">
                <a:latin typeface="Times New Roman" panose="02020603050405020304" pitchFamily="18" charset="0"/>
                <a:ea typeface="Calibri" panose="020F0502020204030204" pitchFamily="34" charset="0"/>
              </a:rPr>
              <a:t>ON</a:t>
            </a:r>
          </a:p>
          <a:p>
            <a:pPr marL="285750" indent="-285750">
              <a:lnSpc>
                <a:spcPct val="250000"/>
              </a:lnSpc>
              <a:buFont typeface="Wingdings" panose="05000000000000000000" pitchFamily="2" charset="2"/>
              <a:buChar char="q"/>
            </a:pPr>
            <a:r>
              <a:rPr lang="en-US" dirty="0"/>
              <a:t>Then connect the diff. analog inputs to the diff. O/Ps. </a:t>
            </a:r>
            <a:endParaRPr lang="en-US" dirty="0">
              <a:latin typeface="Times New Roman" panose="02020603050405020304" pitchFamily="18" charset="0"/>
              <a:ea typeface="Calibri" panose="020F0502020204030204" pitchFamily="34" charset="0"/>
            </a:endParaRPr>
          </a:p>
        </p:txBody>
      </p:sp>
      <p:sp>
        <p:nvSpPr>
          <p:cNvPr id="6" name="Rectangle 5">
            <a:extLst>
              <a:ext uri="{FF2B5EF4-FFF2-40B4-BE49-F238E27FC236}">
                <a16:creationId xmlns:a16="http://schemas.microsoft.com/office/drawing/2014/main" id="{36990A99-AD84-4C4C-9917-3D2AAF3EB4F7}"/>
              </a:ext>
            </a:extLst>
          </p:cNvPr>
          <p:cNvSpPr/>
          <p:nvPr/>
        </p:nvSpPr>
        <p:spPr>
          <a:xfrm>
            <a:off x="9548909" y="4237352"/>
            <a:ext cx="1292341" cy="369332"/>
          </a:xfrm>
          <a:prstGeom prst="rect">
            <a:avLst/>
          </a:prstGeom>
        </p:spPr>
        <p:txBody>
          <a:bodyPr wrap="none">
            <a:spAutoFit/>
          </a:bodyPr>
          <a:lstStyle/>
          <a:p>
            <a:r>
              <a:rPr lang="en-US" b="1" dirty="0">
                <a:solidFill>
                  <a:prstClr val="black"/>
                </a:solidFill>
                <a:effectLst>
                  <a:outerShdw blurRad="38100" dist="38100" dir="2700000" algn="tl">
                    <a:srgbClr val="000000">
                      <a:alpha val="43137"/>
                    </a:srgbClr>
                  </a:outerShdw>
                </a:effectLst>
                <a:ea typeface="Calibri" panose="020F0502020204030204" pitchFamily="34" charset="0"/>
              </a:rPr>
              <a:t>CD4052BC</a:t>
            </a:r>
            <a:endParaRPr lang="en-US" dirty="0"/>
          </a:p>
        </p:txBody>
      </p:sp>
      <p:sp>
        <p:nvSpPr>
          <p:cNvPr id="7" name="Slide Number Placeholder 6">
            <a:extLst>
              <a:ext uri="{FF2B5EF4-FFF2-40B4-BE49-F238E27FC236}">
                <a16:creationId xmlns:a16="http://schemas.microsoft.com/office/drawing/2014/main" id="{0C1F1605-9B6E-4A98-B861-76DC582E9BAE}"/>
              </a:ext>
            </a:extLst>
          </p:cNvPr>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741732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1B4B-2E93-4191-A2D5-89C0A17F073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MULTIPLEXER</a:t>
            </a:r>
            <a:endParaRPr lang="en-US" dirty="0"/>
          </a:p>
        </p:txBody>
      </p:sp>
      <p:graphicFrame>
        <p:nvGraphicFramePr>
          <p:cNvPr id="3" name="Table 2">
            <a:extLst>
              <a:ext uri="{FF2B5EF4-FFF2-40B4-BE49-F238E27FC236}">
                <a16:creationId xmlns:a16="http://schemas.microsoft.com/office/drawing/2014/main" id="{1845E7B8-699A-42B7-B1B5-13EFFB787927}"/>
              </a:ext>
            </a:extLst>
          </p:cNvPr>
          <p:cNvGraphicFramePr>
            <a:graphicFrameLocks noGrp="1"/>
          </p:cNvGraphicFramePr>
          <p:nvPr>
            <p:extLst>
              <p:ext uri="{D42A27DB-BD31-4B8C-83A1-F6EECF244321}">
                <p14:modId xmlns:p14="http://schemas.microsoft.com/office/powerpoint/2010/main" val="1454729546"/>
              </p:ext>
            </p:extLst>
          </p:nvPr>
        </p:nvGraphicFramePr>
        <p:xfrm>
          <a:off x="6568678" y="2728709"/>
          <a:ext cx="5001282" cy="3700084"/>
        </p:xfrm>
        <a:graphic>
          <a:graphicData uri="http://schemas.openxmlformats.org/drawingml/2006/table">
            <a:tbl>
              <a:tblPr firstRow="1">
                <a:tableStyleId>{5C22544A-7EE6-4342-B048-85BDC9FD1C3A}</a:tableStyleId>
              </a:tblPr>
              <a:tblGrid>
                <a:gridCol w="1000167">
                  <a:extLst>
                    <a:ext uri="{9D8B030D-6E8A-4147-A177-3AD203B41FA5}">
                      <a16:colId xmlns:a16="http://schemas.microsoft.com/office/drawing/2014/main" val="912596410"/>
                    </a:ext>
                  </a:extLst>
                </a:gridCol>
                <a:gridCol w="1000614">
                  <a:extLst>
                    <a:ext uri="{9D8B030D-6E8A-4147-A177-3AD203B41FA5}">
                      <a16:colId xmlns:a16="http://schemas.microsoft.com/office/drawing/2014/main" val="1468442388"/>
                    </a:ext>
                  </a:extLst>
                </a:gridCol>
                <a:gridCol w="1000167">
                  <a:extLst>
                    <a:ext uri="{9D8B030D-6E8A-4147-A177-3AD203B41FA5}">
                      <a16:colId xmlns:a16="http://schemas.microsoft.com/office/drawing/2014/main" val="4281231057"/>
                    </a:ext>
                  </a:extLst>
                </a:gridCol>
                <a:gridCol w="861999">
                  <a:extLst>
                    <a:ext uri="{9D8B030D-6E8A-4147-A177-3AD203B41FA5}">
                      <a16:colId xmlns:a16="http://schemas.microsoft.com/office/drawing/2014/main" val="3703356323"/>
                    </a:ext>
                  </a:extLst>
                </a:gridCol>
                <a:gridCol w="1138335">
                  <a:extLst>
                    <a:ext uri="{9D8B030D-6E8A-4147-A177-3AD203B41FA5}">
                      <a16:colId xmlns:a16="http://schemas.microsoft.com/office/drawing/2014/main" val="3930313209"/>
                    </a:ext>
                  </a:extLst>
                </a:gridCol>
              </a:tblGrid>
              <a:tr h="860783">
                <a:tc gridSpan="2">
                  <a:txBody>
                    <a:bodyPr/>
                    <a:lstStyle/>
                    <a:p>
                      <a:pPr marL="0" marR="0" algn="l">
                        <a:lnSpc>
                          <a:spcPct val="150000"/>
                        </a:lnSpc>
                        <a:spcBef>
                          <a:spcPts val="0"/>
                        </a:spcBef>
                        <a:spcAft>
                          <a:spcPts val="0"/>
                        </a:spcAft>
                      </a:pPr>
                      <a:r>
                        <a:rPr lang="en-US" sz="1200">
                          <a:effectLst/>
                        </a:rPr>
                        <a:t>   </a:t>
                      </a:r>
                      <a:r>
                        <a:rPr lang="en-US" sz="1400">
                          <a:effectLst/>
                        </a:rPr>
                        <a:t>Programming Input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rowSpan="2">
                  <a:txBody>
                    <a:bodyPr/>
                    <a:lstStyle/>
                    <a:p>
                      <a:pPr marL="0" marR="0" algn="l">
                        <a:lnSpc>
                          <a:spcPct val="150000"/>
                        </a:lnSpc>
                        <a:spcBef>
                          <a:spcPts val="0"/>
                        </a:spcBef>
                        <a:spcAft>
                          <a:spcPts val="0"/>
                        </a:spcAft>
                      </a:pPr>
                      <a:r>
                        <a:rPr lang="en-US" sz="1400" dirty="0">
                          <a:effectLst/>
                        </a:rPr>
                        <a:t>Selected </a:t>
                      </a:r>
                      <a:endParaRPr lang="en-US" sz="1100" dirty="0">
                        <a:effectLst/>
                      </a:endParaRPr>
                    </a:p>
                    <a:p>
                      <a:pPr marL="0" marR="0" algn="l">
                        <a:lnSpc>
                          <a:spcPct val="150000"/>
                        </a:lnSpc>
                        <a:spcBef>
                          <a:spcPts val="0"/>
                        </a:spcBef>
                        <a:spcAft>
                          <a:spcPts val="0"/>
                        </a:spcAft>
                      </a:pPr>
                      <a:r>
                        <a:rPr lang="en-US" sz="1400" dirty="0">
                          <a:effectLst/>
                        </a:rPr>
                        <a:t>Channel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marL="0" marR="0" algn="l">
                        <a:lnSpc>
                          <a:spcPct val="150000"/>
                        </a:lnSpc>
                        <a:spcBef>
                          <a:spcPts val="0"/>
                        </a:spcBef>
                        <a:spcAft>
                          <a:spcPts val="0"/>
                        </a:spcAft>
                      </a:pPr>
                      <a:r>
                        <a:rPr lang="en-US" sz="1400" dirty="0">
                          <a:effectLst/>
                        </a:rPr>
                        <a:t>Output current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marL="0" marR="0" algn="l">
                        <a:lnSpc>
                          <a:spcPct val="150000"/>
                        </a:lnSpc>
                        <a:spcBef>
                          <a:spcPts val="0"/>
                        </a:spcBef>
                        <a:spcAft>
                          <a:spcPts val="0"/>
                        </a:spcAft>
                      </a:pPr>
                      <a:r>
                        <a:rPr lang="en-US" sz="1400" dirty="0">
                          <a:effectLst/>
                        </a:rPr>
                        <a:t>Reference voltage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7229168"/>
                  </a:ext>
                </a:extLst>
              </a:tr>
              <a:tr h="459220">
                <a:tc>
                  <a:txBody>
                    <a:bodyPr/>
                    <a:lstStyle/>
                    <a:p>
                      <a:pPr marL="0" marR="0" algn="l">
                        <a:lnSpc>
                          <a:spcPct val="150000"/>
                        </a:lnSpc>
                        <a:spcBef>
                          <a:spcPts val="0"/>
                        </a:spcBef>
                        <a:spcAft>
                          <a:spcPts val="0"/>
                        </a:spcAft>
                      </a:pPr>
                      <a:r>
                        <a:rPr lang="en-US" sz="1200">
                          <a:effectLst/>
                        </a:rPr>
                        <a:t>          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gn="l">
                        <a:lnSpc>
                          <a:spcPct val="150000"/>
                        </a:lnSpc>
                        <a:spcBef>
                          <a:spcPts val="0"/>
                        </a:spcBef>
                        <a:spcAft>
                          <a:spcPts val="0"/>
                        </a:spcAft>
                      </a:pPr>
                      <a:r>
                        <a:rPr lang="en-US" sz="1200" dirty="0">
                          <a:effectLst/>
                        </a:rPr>
                        <a:t>          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88731301"/>
                  </a:ext>
                </a:extLst>
              </a:tr>
              <a:tr h="594223">
                <a:tc>
                  <a:txBody>
                    <a:bodyPr/>
                    <a:lstStyle/>
                    <a:p>
                      <a:pPr marL="0" marR="0" algn="l">
                        <a:lnSpc>
                          <a:spcPct val="150000"/>
                        </a:lnSpc>
                        <a:spcBef>
                          <a:spcPts val="0"/>
                        </a:spcBef>
                        <a:spcAft>
                          <a:spcPts val="0"/>
                        </a:spcAft>
                      </a:pPr>
                      <a:r>
                        <a:rPr lang="en-US" sz="1200" dirty="0">
                          <a:effectLst/>
                        </a:rPr>
                        <a:t>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200">
                          <a:effectLst/>
                        </a:rPr>
                        <a:t>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200">
                          <a:effectLst/>
                        </a:rPr>
                        <a:t>          X0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   2A</a:t>
                      </a:r>
                    </a:p>
                  </a:txBody>
                  <a:tcPr marL="68580" marR="68580" marT="0" marB="0"/>
                </a:tc>
                <a:tc>
                  <a:txBody>
                    <a:bodyPr/>
                    <a:lstStyle/>
                    <a:p>
                      <a:pPr marL="0" marR="0" algn="l">
                        <a:lnSpc>
                          <a:spcPct val="150000"/>
                        </a:lnSpc>
                        <a:spcBef>
                          <a:spcPts val="0"/>
                        </a:spcBef>
                        <a:spcAft>
                          <a:spcPts val="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    0.8v</a:t>
                      </a:r>
                    </a:p>
                  </a:txBody>
                  <a:tcPr marL="68580" marR="68580" marT="0" marB="0"/>
                </a:tc>
                <a:extLst>
                  <a:ext uri="{0D108BD9-81ED-4DB2-BD59-A6C34878D82A}">
                    <a16:rowId xmlns:a16="http://schemas.microsoft.com/office/drawing/2014/main" val="4022910079"/>
                  </a:ext>
                </a:extLst>
              </a:tr>
              <a:tr h="576152">
                <a:tc>
                  <a:txBody>
                    <a:bodyPr/>
                    <a:lstStyle/>
                    <a:p>
                      <a:pPr marL="0" marR="0" algn="l">
                        <a:lnSpc>
                          <a:spcPct val="150000"/>
                        </a:lnSpc>
                        <a:spcBef>
                          <a:spcPts val="0"/>
                        </a:spcBef>
                        <a:spcAft>
                          <a:spcPts val="0"/>
                        </a:spcAft>
                      </a:pPr>
                      <a:r>
                        <a:rPr lang="en-US" sz="1200" dirty="0">
                          <a:effectLst/>
                        </a:rPr>
                        <a:t>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200">
                          <a:effectLst/>
                        </a:rPr>
                        <a:t>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200">
                          <a:effectLst/>
                        </a:rPr>
                        <a:t>          X1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   4A</a:t>
                      </a:r>
                    </a:p>
                  </a:txBody>
                  <a:tcPr marL="68580" marR="68580" marT="0" marB="0"/>
                </a:tc>
                <a:tc>
                  <a:txBody>
                    <a:bodyPr/>
                    <a:lstStyle/>
                    <a:p>
                      <a:pPr marL="0" marR="0" algn="l">
                        <a:lnSpc>
                          <a:spcPct val="150000"/>
                        </a:lnSpc>
                        <a:spcBef>
                          <a:spcPts val="0"/>
                        </a:spcBef>
                        <a:spcAft>
                          <a:spcPts val="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   1.6v</a:t>
                      </a:r>
                    </a:p>
                  </a:txBody>
                  <a:tcPr marL="68580" marR="68580" marT="0" marB="0"/>
                </a:tc>
                <a:extLst>
                  <a:ext uri="{0D108BD9-81ED-4DB2-BD59-A6C34878D82A}">
                    <a16:rowId xmlns:a16="http://schemas.microsoft.com/office/drawing/2014/main" val="2338617424"/>
                  </a:ext>
                </a:extLst>
              </a:tr>
              <a:tr h="594223">
                <a:tc>
                  <a:txBody>
                    <a:bodyPr/>
                    <a:lstStyle/>
                    <a:p>
                      <a:pPr marL="0" marR="0" algn="l">
                        <a:lnSpc>
                          <a:spcPct val="150000"/>
                        </a:lnSpc>
                        <a:spcBef>
                          <a:spcPts val="0"/>
                        </a:spcBef>
                        <a:spcAft>
                          <a:spcPts val="0"/>
                        </a:spcAft>
                      </a:pPr>
                      <a:r>
                        <a:rPr lang="en-US" sz="1200">
                          <a:effectLst/>
                        </a:rPr>
                        <a:t>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200">
                          <a:effectLst/>
                        </a:rPr>
                        <a:t>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200">
                          <a:effectLst/>
                        </a:rPr>
                        <a:t>          X2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   6A</a:t>
                      </a:r>
                    </a:p>
                  </a:txBody>
                  <a:tcPr marL="68580" marR="68580" marT="0" marB="0"/>
                </a:tc>
                <a:tc>
                  <a:txBody>
                    <a:bodyPr/>
                    <a:lstStyle/>
                    <a:p>
                      <a:pPr marL="0" marR="0" algn="l">
                        <a:lnSpc>
                          <a:spcPct val="150000"/>
                        </a:lnSpc>
                        <a:spcBef>
                          <a:spcPts val="0"/>
                        </a:spcBef>
                        <a:spcAft>
                          <a:spcPts val="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   2.4v</a:t>
                      </a:r>
                    </a:p>
                  </a:txBody>
                  <a:tcPr marL="68580" marR="68580" marT="0" marB="0"/>
                </a:tc>
                <a:extLst>
                  <a:ext uri="{0D108BD9-81ED-4DB2-BD59-A6C34878D82A}">
                    <a16:rowId xmlns:a16="http://schemas.microsoft.com/office/drawing/2014/main" val="2675713677"/>
                  </a:ext>
                </a:extLst>
              </a:tr>
              <a:tr h="615483">
                <a:tc>
                  <a:txBody>
                    <a:bodyPr/>
                    <a:lstStyle/>
                    <a:p>
                      <a:pPr marL="0" marR="0" algn="l">
                        <a:lnSpc>
                          <a:spcPct val="150000"/>
                        </a:lnSpc>
                        <a:spcBef>
                          <a:spcPts val="0"/>
                        </a:spcBef>
                        <a:spcAft>
                          <a:spcPts val="0"/>
                        </a:spcAft>
                      </a:pPr>
                      <a:r>
                        <a:rPr lang="en-US" sz="1200">
                          <a:effectLst/>
                        </a:rPr>
                        <a:t>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200" dirty="0">
                          <a:effectLst/>
                        </a:rPr>
                        <a:t>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200" dirty="0">
                          <a:effectLst/>
                        </a:rPr>
                        <a:t>          X3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50000"/>
                        </a:lnSpc>
                        <a:spcBef>
                          <a:spcPts val="0"/>
                        </a:spcBef>
                        <a:spcAft>
                          <a:spcPts val="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   8A</a:t>
                      </a:r>
                    </a:p>
                  </a:txBody>
                  <a:tcPr marL="68580" marR="68580" marT="0" marB="0"/>
                </a:tc>
                <a:tc>
                  <a:txBody>
                    <a:bodyPr/>
                    <a:lstStyle/>
                    <a:p>
                      <a:pPr marL="0" marR="0" algn="l">
                        <a:lnSpc>
                          <a:spcPct val="150000"/>
                        </a:lnSpc>
                        <a:spcBef>
                          <a:spcPts val="0"/>
                        </a:spcBef>
                        <a:spcAft>
                          <a:spcPts val="0"/>
                        </a:spcAft>
                      </a:pPr>
                      <a:r>
                        <a:rPr lang="en-US" sz="1300">
                          <a:effectLst/>
                          <a:latin typeface="Calibri" panose="020F0502020204030204" pitchFamily="34" charset="0"/>
                          <a:ea typeface="Calibri" panose="020F0502020204030204" pitchFamily="34" charset="0"/>
                          <a:cs typeface="Times New Roman" panose="02020603050405020304" pitchFamily="18" charset="0"/>
                        </a:rPr>
                        <a:t>   3.2v</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4203551"/>
                  </a:ext>
                </a:extLst>
              </a:tr>
            </a:tbl>
          </a:graphicData>
        </a:graphic>
      </p:graphicFrame>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562F9C2-8DBA-483C-A10F-C4EE46DC87AD}"/>
                  </a:ext>
                </a:extLst>
              </p:cNvPr>
              <p:cNvSpPr/>
              <p:nvPr/>
            </p:nvSpPr>
            <p:spPr>
              <a:xfrm>
                <a:off x="622040" y="2728709"/>
                <a:ext cx="5473960" cy="3724096"/>
              </a:xfrm>
              <a:prstGeom prst="rect">
                <a:avLst/>
              </a:prstGeom>
            </p:spPr>
            <p:txBody>
              <a:bodyPr wrap="square">
                <a:spAutoFit/>
              </a:bodyPr>
              <a:lstStyle/>
              <a:p>
                <a:r>
                  <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DESIGN:</a:t>
                </a:r>
              </a:p>
              <a:p>
                <a:endPar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Controller reference voltage 5.1V</a:t>
                </a:r>
              </a:p>
              <a:p>
                <a:endParaRPr lang="en-US" dirty="0">
                  <a:latin typeface="Times New Roman" panose="02020603050405020304" pitchFamily="18" charset="0"/>
                  <a:ea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𝑉𝑜</m:t>
                      </m:r>
                      <m:r>
                        <a:rPr lang="pt-BR" i="1" dirty="0" smtClean="0">
                          <a:latin typeface="Cambria Math" panose="02040503050406030204" pitchFamily="18" charset="0"/>
                        </a:rPr>
                        <m:t> = </m:t>
                      </m:r>
                      <m:r>
                        <a:rPr lang="pt-BR" i="1" dirty="0" smtClean="0">
                          <a:latin typeface="Cambria Math" panose="02040503050406030204" pitchFamily="18" charset="0"/>
                        </a:rPr>
                        <m:t>𝑉𝑖𝑛</m:t>
                      </m:r>
                      <m:r>
                        <a:rPr lang="pt-BR" i="1" dirty="0" smtClean="0">
                          <a:latin typeface="Cambria Math" panose="02040503050406030204" pitchFamily="18" charset="0"/>
                        </a:rPr>
                        <m:t> </m:t>
                      </m:r>
                      <m:r>
                        <a:rPr lang="pt-BR" i="1" dirty="0" smtClean="0">
                          <a:latin typeface="Cambria Math" panose="02040503050406030204" pitchFamily="18" charset="0"/>
                        </a:rPr>
                        <m:t>𝑥</m:t>
                      </m:r>
                      <m:r>
                        <a:rPr lang="pt-BR" i="1" dirty="0" smtClean="0">
                          <a:latin typeface="Cambria Math" panose="02040503050406030204" pitchFamily="18" charset="0"/>
                        </a:rPr>
                        <m:t> </m:t>
                      </m:r>
                      <m:r>
                        <a:rPr lang="pt-BR" i="1" dirty="0" smtClean="0">
                          <a:latin typeface="Cambria Math" panose="02040503050406030204" pitchFamily="18" charset="0"/>
                        </a:rPr>
                        <m:t>𝑅</m:t>
                      </m:r>
                      <m:r>
                        <a:rPr lang="pt-BR" i="1" dirty="0" smtClean="0">
                          <a:latin typeface="Cambria Math" panose="02040503050406030204" pitchFamily="18" charset="0"/>
                        </a:rPr>
                        <m:t>2 / (</m:t>
                      </m:r>
                      <m:r>
                        <a:rPr lang="pt-BR" i="1" dirty="0" smtClean="0">
                          <a:latin typeface="Cambria Math" panose="02040503050406030204" pitchFamily="18" charset="0"/>
                        </a:rPr>
                        <m:t>𝑅</m:t>
                      </m:r>
                      <m:r>
                        <a:rPr lang="pt-BR" i="1" dirty="0" smtClean="0">
                          <a:latin typeface="Cambria Math" panose="02040503050406030204" pitchFamily="18" charset="0"/>
                        </a:rPr>
                        <m:t>1 + </m:t>
                      </m:r>
                      <m:r>
                        <a:rPr lang="pt-BR" i="1" dirty="0" smtClean="0">
                          <a:latin typeface="Cambria Math" panose="02040503050406030204" pitchFamily="18" charset="0"/>
                        </a:rPr>
                        <m:t>𝑅</m:t>
                      </m:r>
                      <m:r>
                        <a:rPr lang="pt-BR" i="1" dirty="0" smtClean="0">
                          <a:latin typeface="Cambria Math" panose="02040503050406030204" pitchFamily="18" charset="0"/>
                        </a:rPr>
                        <m:t>2)</m:t>
                      </m:r>
                    </m:oMath>
                  </m:oMathPara>
                </a14:m>
                <a:endParaRPr lang="en-US" dirty="0"/>
              </a:p>
              <a:p>
                <a:r>
                  <a:rPr lang="en-US" dirty="0"/>
                  <a:t>      </a:t>
                </a:r>
              </a:p>
              <a:p>
                <a:r>
                  <a:rPr lang="en-US" dirty="0"/>
                  <a:t>	R1 = 1K</a:t>
                </a:r>
              </a:p>
              <a:p>
                <a:r>
                  <a:rPr lang="en-US" dirty="0"/>
                  <a:t>       R2 = 2K  </a:t>
                </a:r>
              </a:p>
              <a:p>
                <a:r>
                  <a:rPr lang="en-US" dirty="0"/>
                  <a:t>       R3 = 3K   </a:t>
                </a:r>
              </a:p>
              <a:p>
                <a:r>
                  <a:rPr lang="en-US" dirty="0"/>
                  <a:t>       R4 = 3K  </a:t>
                </a:r>
              </a:p>
              <a:p>
                <a:r>
                  <a:rPr lang="en-US" dirty="0"/>
                  <a:t>       R5 = 2K  </a:t>
                </a:r>
              </a:p>
              <a:p>
                <a:endParaRPr lang="en-US" dirty="0"/>
              </a:p>
            </p:txBody>
          </p:sp>
        </mc:Choice>
        <mc:Fallback>
          <p:sp>
            <p:nvSpPr>
              <p:cNvPr id="6" name="Rectangle 5">
                <a:extLst>
                  <a:ext uri="{FF2B5EF4-FFF2-40B4-BE49-F238E27FC236}">
                    <a16:creationId xmlns:a16="http://schemas.microsoft.com/office/drawing/2014/main" id="{6562F9C2-8DBA-483C-A10F-C4EE46DC87AD}"/>
                  </a:ext>
                </a:extLst>
              </p:cNvPr>
              <p:cNvSpPr>
                <a:spLocks noRot="1" noChangeAspect="1" noMove="1" noResize="1" noEditPoints="1" noAdjustHandles="1" noChangeArrowheads="1" noChangeShapeType="1" noTextEdit="1"/>
              </p:cNvSpPr>
              <p:nvPr/>
            </p:nvSpPr>
            <p:spPr>
              <a:xfrm>
                <a:off x="622040" y="2728709"/>
                <a:ext cx="5473960" cy="3724096"/>
              </a:xfrm>
              <a:prstGeom prst="rect">
                <a:avLst/>
              </a:prstGeom>
              <a:blipFill>
                <a:blip r:embed="rId2"/>
                <a:stretch>
                  <a:fillRect l="-2339" t="-1964"/>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A9F73B7-F57C-4C75-A954-1BFF8A2D6796}"/>
              </a:ext>
            </a:extLst>
          </p:cNvPr>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2854757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E5FA-243A-4FB4-AD23-EA2F3F14369D}"/>
              </a:ext>
            </a:extLst>
          </p:cNvPr>
          <p:cNvSpPr>
            <a:spLocks noGrp="1"/>
          </p:cNvSpPr>
          <p:nvPr>
            <p:ph type="title"/>
          </p:nvPr>
        </p:nvSpPr>
        <p:spPr/>
        <p:txBody>
          <a:bodyPr/>
          <a:lstStyle/>
          <a:p>
            <a:pPr algn="ctr"/>
            <a:r>
              <a:rPr lang="en-US" b="1" dirty="0"/>
              <a:t>THE FINAL PRODUCT</a:t>
            </a:r>
          </a:p>
        </p:txBody>
      </p:sp>
      <p:sp>
        <p:nvSpPr>
          <p:cNvPr id="3" name="Slide Number Placeholder 2">
            <a:extLst>
              <a:ext uri="{FF2B5EF4-FFF2-40B4-BE49-F238E27FC236}">
                <a16:creationId xmlns:a16="http://schemas.microsoft.com/office/drawing/2014/main" id="{E51C21CA-B4AD-40DE-8937-FC903641C591}"/>
              </a:ext>
            </a:extLst>
          </p:cNvPr>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3422207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CAF43216-230D-4305-A1C8-B62D812B5A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47675"/>
            <a:ext cx="11237976" cy="5930265"/>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creen Clipping">
            <a:extLst>
              <a:ext uri="{FF2B5EF4-FFF2-40B4-BE49-F238E27FC236}">
                <a16:creationId xmlns:a16="http://schemas.microsoft.com/office/drawing/2014/main" id="{324825B2-ADD5-422C-855F-CA795196599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11200"/>
                    </a14:imgEffect>
                  </a14:imgLayer>
                </a14:imgProps>
              </a:ext>
            </a:extLst>
          </a:blip>
          <a:srcRect r="2409"/>
          <a:stretch/>
        </p:blipFill>
        <p:spPr>
          <a:xfrm>
            <a:off x="477012" y="974547"/>
            <a:ext cx="11237976" cy="5095517"/>
          </a:xfrm>
          <a:prstGeom prst="rect">
            <a:avLst/>
          </a:prstGeom>
          <a:ln>
            <a:noFill/>
          </a:ln>
          <a:effectLst>
            <a:softEdge rad="112500"/>
          </a:effectLst>
        </p:spPr>
      </p:pic>
      <p:pic>
        <p:nvPicPr>
          <p:cNvPr id="24" name="Picture 9">
            <a:extLst>
              <a:ext uri="{FF2B5EF4-FFF2-40B4-BE49-F238E27FC236}">
                <a16:creationId xmlns:a16="http://schemas.microsoft.com/office/drawing/2014/main" id="{ABFE1D33-74D4-49A6-BE38-4E9E88ED963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a:extLst>
              <a:ext uri="{FF2B5EF4-FFF2-40B4-BE49-F238E27FC236}">
                <a16:creationId xmlns:a16="http://schemas.microsoft.com/office/drawing/2014/main" id="{8B596859-88E8-4EB6-B800-82A4546478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lide Number Placeholder 1">
            <a:extLst>
              <a:ext uri="{FF2B5EF4-FFF2-40B4-BE49-F238E27FC236}">
                <a16:creationId xmlns:a16="http://schemas.microsoft.com/office/drawing/2014/main" id="{FD17C9B0-7647-4388-B8CD-2A17A9A8F573}"/>
              </a:ext>
            </a:extLst>
          </p:cNvPr>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1650384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A9F9BD-047A-45E1-A95F-BB7CAF0596BA}"/>
              </a:ext>
            </a:extLst>
          </p:cNvPr>
          <p:cNvSpPr>
            <a:spLocks noGrp="1"/>
          </p:cNvSpPr>
          <p:nvPr>
            <p:ph type="sldNum" sz="quarter" idx="12"/>
          </p:nvPr>
        </p:nvSpPr>
        <p:spPr/>
        <p:txBody>
          <a:bodyPr/>
          <a:lstStyle/>
          <a:p>
            <a:fld id="{6D22F896-40B5-4ADD-8801-0D06FADFA095}" type="slidenum">
              <a:rPr lang="en-US" smtClean="0"/>
              <a:t>57</a:t>
            </a:fld>
            <a:endParaRPr lang="en-US" dirty="0"/>
          </a:p>
        </p:txBody>
      </p:sp>
      <p:sp>
        <p:nvSpPr>
          <p:cNvPr id="3" name="Rectangle 2">
            <a:extLst>
              <a:ext uri="{FF2B5EF4-FFF2-40B4-BE49-F238E27FC236}">
                <a16:creationId xmlns:a16="http://schemas.microsoft.com/office/drawing/2014/main" id="{88537845-E966-4A49-AB95-5BC365C7426C}"/>
              </a:ext>
            </a:extLst>
          </p:cNvPr>
          <p:cNvSpPr/>
          <p:nvPr/>
        </p:nvSpPr>
        <p:spPr>
          <a:xfrm>
            <a:off x="3499258" y="2864498"/>
            <a:ext cx="5038252" cy="92333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Tree>
    <p:extLst>
      <p:ext uri="{BB962C8B-B14F-4D97-AF65-F5344CB8AC3E}">
        <p14:creationId xmlns:p14="http://schemas.microsoft.com/office/powerpoint/2010/main" val="3990260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cs typeface="Aharoni" panose="02010803020104030203" pitchFamily="2" charset="-79"/>
              </a:rPr>
              <a:t>LET’S PICTURISE IT…….!!!</a:t>
            </a:r>
          </a:p>
        </p:txBody>
      </p:sp>
      <p:pic>
        <p:nvPicPr>
          <p:cNvPr id="3" name="Picture 3"/>
          <p:cNvPicPr>
            <a:picLocks noChangeArrowheads="1"/>
          </p:cNvPicPr>
          <p:nvPr/>
        </p:nvPicPr>
        <p:blipFill rotWithShape="1">
          <a:blip r:embed="rId2">
            <a:extLst>
              <a:ext uri="{28A0092B-C50C-407E-A947-70E740481C1C}">
                <a14:useLocalDpi xmlns:a14="http://schemas.microsoft.com/office/drawing/2010/main" val="0"/>
              </a:ext>
            </a:extLst>
          </a:blip>
          <a:srcRect l="50868" t="53556" r="-801" b="-3956"/>
          <a:stretch/>
        </p:blipFill>
        <p:spPr bwMode="auto">
          <a:xfrm>
            <a:off x="-206117" y="2762829"/>
            <a:ext cx="6163572" cy="29498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 name="Picture 3"/>
          <p:cNvPicPr>
            <a:picLocks noChangeArrowheads="1"/>
          </p:cNvPicPr>
          <p:nvPr/>
        </p:nvPicPr>
        <p:blipFill rotWithShape="1">
          <a:blip r:embed="rId2">
            <a:extLst>
              <a:ext uri="{28A0092B-C50C-407E-A947-70E740481C1C}">
                <a14:useLocalDpi xmlns:a14="http://schemas.microsoft.com/office/drawing/2010/main" val="0"/>
              </a:ext>
            </a:extLst>
          </a:blip>
          <a:srcRect l="51747" t="-661" r="-308" b="55263"/>
          <a:stretch/>
        </p:blipFill>
        <p:spPr bwMode="auto">
          <a:xfrm>
            <a:off x="5749636" y="2826328"/>
            <a:ext cx="6166124" cy="28228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 name="Slide Number Placeholder 4">
            <a:extLst>
              <a:ext uri="{FF2B5EF4-FFF2-40B4-BE49-F238E27FC236}">
                <a16:creationId xmlns:a16="http://schemas.microsoft.com/office/drawing/2014/main" id="{E482EC1D-9A22-495A-B4B2-56DC064A3FDA}"/>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80241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176" y="711664"/>
            <a:ext cx="9613861" cy="1080938"/>
          </a:xfrm>
        </p:spPr>
        <p:txBody>
          <a:bodyPr>
            <a:normAutofit fontScale="90000"/>
          </a:bodyPr>
          <a:lstStyle/>
          <a:p>
            <a:r>
              <a:rPr lang="en-IN" b="1" dirty="0"/>
              <a:t>How To Implement The Electric Propulsion…</a:t>
            </a:r>
            <a:r>
              <a:rPr lang="en-IN" dirty="0"/>
              <a:t>.</a:t>
            </a:r>
            <a:r>
              <a:rPr lang="en-IN" sz="7200" dirty="0"/>
              <a:t>?</a:t>
            </a:r>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3876705857"/>
              </p:ext>
            </p:extLst>
          </p:nvPr>
        </p:nvGraphicFramePr>
        <p:xfrm>
          <a:off x="1047592" y="2022763"/>
          <a:ext cx="9745099" cy="4946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3197C40D-1CAF-4FA9-931D-DD2C71CFDB71}"/>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418492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HALL-EFFECT THRUSTER…….</a:t>
            </a:r>
          </a:p>
        </p:txBody>
      </p:sp>
      <p:sp>
        <p:nvSpPr>
          <p:cNvPr id="4" name="TextBox 3"/>
          <p:cNvSpPr txBox="1"/>
          <p:nvPr/>
        </p:nvSpPr>
        <p:spPr>
          <a:xfrm>
            <a:off x="680321" y="2874012"/>
            <a:ext cx="10487891" cy="3416320"/>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IN" sz="2400" dirty="0"/>
              <a:t> The propellant is accelerated by an electric field.</a:t>
            </a:r>
          </a:p>
          <a:p>
            <a:pPr marL="285750" indent="-285750">
              <a:lnSpc>
                <a:spcPct val="150000"/>
              </a:lnSpc>
              <a:buFont typeface="Wingdings" panose="05000000000000000000" pitchFamily="2" charset="2"/>
              <a:buChar char="v"/>
            </a:pPr>
            <a:r>
              <a:rPr lang="en-IN" sz="2400" dirty="0"/>
              <a:t>  Trap electrons in a magnetic field and then use the electrons to ionize 	 propellant, efficiently accelerate the ions to produce thrust, and 			 neutralize the ions in the plume.</a:t>
            </a:r>
          </a:p>
          <a:p>
            <a:pPr marL="285750" indent="-285750">
              <a:lnSpc>
                <a:spcPct val="150000"/>
              </a:lnSpc>
              <a:buFont typeface="Wingdings" panose="05000000000000000000" pitchFamily="2" charset="2"/>
              <a:buChar char="v"/>
            </a:pPr>
            <a:r>
              <a:rPr lang="en-IN" sz="2400" dirty="0"/>
              <a:t> Operate on a variety of propellants, the most common being xenon.</a:t>
            </a:r>
          </a:p>
          <a:p>
            <a:pPr marL="285750" indent="-285750">
              <a:lnSpc>
                <a:spcPct val="150000"/>
              </a:lnSpc>
              <a:buFont typeface="Wingdings" panose="05000000000000000000" pitchFamily="2" charset="2"/>
              <a:buChar char="v"/>
            </a:pPr>
            <a:r>
              <a:rPr lang="en-IN" sz="2400" dirty="0"/>
              <a:t> Able to accelerate their exhaust to speeds between 10 and 80 km/s.</a:t>
            </a:r>
          </a:p>
        </p:txBody>
      </p:sp>
      <p:sp>
        <p:nvSpPr>
          <p:cNvPr id="3" name="Slide Number Placeholder 2">
            <a:extLst>
              <a:ext uri="{FF2B5EF4-FFF2-40B4-BE49-F238E27FC236}">
                <a16:creationId xmlns:a16="http://schemas.microsoft.com/office/drawing/2014/main" id="{9CE9C960-0763-44B6-AC07-54DE503B7792}"/>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63553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Let’s See Few Snaps…..</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7628" r="7628"/>
          <a:stretch>
            <a:fillRect/>
          </a:stretch>
        </p:blipFill>
        <p:spPr>
          <a:xfrm>
            <a:off x="2050473" y="2031283"/>
            <a:ext cx="7329055" cy="4723972"/>
          </a:xfrm>
          <a:prstGeom prst="rect">
            <a:avLst/>
          </a:prstGeom>
          <a:ln>
            <a:noFill/>
          </a:ln>
          <a:effectLst>
            <a:softEdge rad="112500"/>
          </a:effectLst>
        </p:spPr>
      </p:pic>
      <p:sp>
        <p:nvSpPr>
          <p:cNvPr id="3" name="Slide Number Placeholder 2">
            <a:extLst>
              <a:ext uri="{FF2B5EF4-FFF2-40B4-BE49-F238E27FC236}">
                <a16:creationId xmlns:a16="http://schemas.microsoft.com/office/drawing/2014/main" id="{253C2937-1D7F-42A8-9B7E-58B266F5E054}"/>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89697664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2596</TotalTime>
  <Words>1469</Words>
  <Application>Microsoft Office PowerPoint</Application>
  <PresentationFormat>Widescreen</PresentationFormat>
  <Paragraphs>477</Paragraphs>
  <Slides>57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Aharoni</vt:lpstr>
      <vt:lpstr>AR CENA</vt:lpstr>
      <vt:lpstr>Arial</vt:lpstr>
      <vt:lpstr>Calibri</vt:lpstr>
      <vt:lpstr>Cambria Math</vt:lpstr>
      <vt:lpstr>Symbol</vt:lpstr>
      <vt:lpstr>Times New Roman</vt:lpstr>
      <vt:lpstr>Trebuchet MS</vt:lpstr>
      <vt:lpstr>Tw Cen MT Condensed</vt:lpstr>
      <vt:lpstr>Wingdings</vt:lpstr>
      <vt:lpstr>Berlin</vt:lpstr>
      <vt:lpstr>CURRENT REGULATED  POWER SUPPLY MODULE</vt:lpstr>
      <vt:lpstr>WHY WE BUILD A POWER SUPPLY…..?????</vt:lpstr>
      <vt:lpstr>ELECTRIC PROPULSION SYSTEM </vt:lpstr>
      <vt:lpstr>WHAT’S A PROPULSION SYSTEM….?</vt:lpstr>
      <vt:lpstr>What’s Excited Us In An Electric Propulsion….?</vt:lpstr>
      <vt:lpstr>LET’S PICTURISE IT…….!!!</vt:lpstr>
      <vt:lpstr>How To Implement The Electric Propulsion….?</vt:lpstr>
      <vt:lpstr>HALL-EFFECT THRUSTER…….</vt:lpstr>
      <vt:lpstr>Let’s See Few Snaps…..</vt:lpstr>
      <vt:lpstr>PowerPoint Presentation</vt:lpstr>
      <vt:lpstr>PowerPoint Presentation</vt:lpstr>
      <vt:lpstr>PowerPoint Presentation</vt:lpstr>
      <vt:lpstr>Let’s See the System Electrically……………</vt:lpstr>
      <vt:lpstr>  </vt:lpstr>
      <vt:lpstr>Let’s See that ; What We Designed…</vt:lpstr>
      <vt:lpstr>The Technology That We Used</vt:lpstr>
      <vt:lpstr>DESIGN FLOW OF PWM SWITHING POWER SUPPLY</vt:lpstr>
      <vt:lpstr>PowerPoint Presentation</vt:lpstr>
      <vt:lpstr>PowerPoint Presentation</vt:lpstr>
      <vt:lpstr>BlackBox Calculations</vt:lpstr>
      <vt:lpstr>This Is How The Block Diagram Is…</vt:lpstr>
      <vt:lpstr>Which Topology of PWM Switching Power Supply to Use ?</vt:lpstr>
      <vt:lpstr>FACTORS PREFERRED FOR DETERMINING THE OPTIMUM TOPOLOGY </vt:lpstr>
      <vt:lpstr>Push Pull  Converter Topology</vt:lpstr>
      <vt:lpstr>PowerPoint Presentation</vt:lpstr>
      <vt:lpstr>Limitation of Push Pull Converters</vt:lpstr>
      <vt:lpstr>Selecting the Controller IC</vt:lpstr>
      <vt:lpstr>Selecting the Controller IC</vt:lpstr>
      <vt:lpstr>Selecting the Controller IC</vt:lpstr>
      <vt:lpstr>Selected UC1825 as Controller IC </vt:lpstr>
      <vt:lpstr>Controller Diagrams</vt:lpstr>
      <vt:lpstr>PowerPoint Presentation</vt:lpstr>
      <vt:lpstr>PWM Controller</vt:lpstr>
      <vt:lpstr>Designing PWM Switching Frequency @96khz</vt:lpstr>
      <vt:lpstr>VARIATION OF DUTY CYCLE IN UC1825 </vt:lpstr>
      <vt:lpstr>POWER MOSFET AS SWITCHES</vt:lpstr>
      <vt:lpstr>POWER MOSFET AS SWITCHES</vt:lpstr>
      <vt:lpstr>TRANSFORMER</vt:lpstr>
      <vt:lpstr>TRANSFORMER</vt:lpstr>
      <vt:lpstr>TRANSFORMER</vt:lpstr>
      <vt:lpstr>Output Stage</vt:lpstr>
      <vt:lpstr>Output Stage</vt:lpstr>
      <vt:lpstr>Output Stage</vt:lpstr>
      <vt:lpstr>Output Stage -FILTERS</vt:lpstr>
      <vt:lpstr>Output Stage -FILTERS</vt:lpstr>
      <vt:lpstr>Output Stage</vt:lpstr>
      <vt:lpstr>Output Stage</vt:lpstr>
      <vt:lpstr>LEM AS CURRENT SENSOR</vt:lpstr>
      <vt:lpstr>Hall-effect Sensor</vt:lpstr>
      <vt:lpstr>LEM  Eq. &amp; Connection</vt:lpstr>
      <vt:lpstr>Output Feedback</vt:lpstr>
      <vt:lpstr>Output Feedback</vt:lpstr>
      <vt:lpstr>MULTIPLEXER</vt:lpstr>
      <vt:lpstr>MULTIPLEXER</vt:lpstr>
      <vt:lpstr>THE FINAL PRODUCT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REGULATED  POWER SUPPLY</dc:title>
  <dc:creator>jithin crz</dc:creator>
  <cp:lastModifiedBy>dd</cp:lastModifiedBy>
  <cp:revision>149</cp:revision>
  <dcterms:created xsi:type="dcterms:W3CDTF">2018-03-05T17:30:31Z</dcterms:created>
  <dcterms:modified xsi:type="dcterms:W3CDTF">2018-03-18T21:30:31Z</dcterms:modified>
</cp:coreProperties>
</file>